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3"/>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Cairo"/>
      <p:regular r:id="rId40"/>
      <p:bold r:id="rId41"/>
    </p:embeddedFont>
    <p:embeddedFont>
      <p:font typeface="Space Grotesk Medium"/>
      <p:regular r:id="rId42"/>
      <p:bold r:id="rId43"/>
    </p:embeddedFont>
    <p:embeddedFont>
      <p:font typeface="PT Sans"/>
      <p:regular r:id="rId44"/>
      <p:bold r:id="rId45"/>
      <p:italic r:id="rId46"/>
      <p:boldItalic r:id="rId47"/>
    </p:embeddedFont>
    <p:embeddedFont>
      <p:font typeface="Space Grotesk"/>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iro-regular.fntdata"/><Relationship Id="rId42" Type="http://schemas.openxmlformats.org/officeDocument/2006/relationships/font" Target="fonts/SpaceGroteskMedium-regular.fntdata"/><Relationship Id="rId41" Type="http://schemas.openxmlformats.org/officeDocument/2006/relationships/font" Target="fonts/Cairo-bold.fntdata"/><Relationship Id="rId44" Type="http://schemas.openxmlformats.org/officeDocument/2006/relationships/font" Target="fonts/PTSans-regular.fntdata"/><Relationship Id="rId43" Type="http://schemas.openxmlformats.org/officeDocument/2006/relationships/font" Target="fonts/SpaceGroteskMedium-bold.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SpaceGrotesk-regular.fntdata"/><Relationship Id="rId47" Type="http://schemas.openxmlformats.org/officeDocument/2006/relationships/font" Target="fonts/PTSans-boldItalic.fntdata"/><Relationship Id="rId49" Type="http://schemas.openxmlformats.org/officeDocument/2006/relationships/font" Target="fonts/SpaceGrotes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0de08cc6a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0de08cc6a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that sink in a little bit. Is this sentiment of building upon the foundations, history, and innovations of our predecessors coming to a halt? In recent years, the quantity of research papers being published has exploded, but does that mean the number of innovations has exploded as well? That may be subjective, but I do think there is a lot of truth in this quote, as everyone has an incentive to find things out for themselves, make a name for themselves in academia, and this disincentivizes a lot of collaboration.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035dafa22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035dafa22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0ce5ced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0ce5ced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It is like science fiction - speculative research? </a:t>
            </a:r>
            <a:endParaRPr/>
          </a:p>
          <a:p>
            <a:pPr indent="-298450" lvl="0" marL="457200" rtl="0" algn="l">
              <a:spcBef>
                <a:spcPts val="0"/>
              </a:spcBef>
              <a:spcAft>
                <a:spcPts val="0"/>
              </a:spcAft>
              <a:buSzPts val="1100"/>
              <a:buAutoNum type="arabicPeriod"/>
            </a:pPr>
            <a:r>
              <a:rPr lang="en"/>
              <a:t>Consider the time when it is created. The societal norms at the time affect the ideas being created. War can induce innovation (but of what kind). We can see some societal norms come negatively in the form of stereotypes.</a:t>
            </a:r>
            <a:endParaRPr/>
          </a:p>
          <a:p>
            <a:pPr indent="-298450" lvl="0" marL="457200" rtl="0" algn="l">
              <a:spcBef>
                <a:spcPts val="0"/>
              </a:spcBef>
              <a:spcAft>
                <a:spcPts val="0"/>
              </a:spcAft>
              <a:buSzPts val="1100"/>
              <a:buAutoNum type="arabicPeriod"/>
            </a:pPr>
            <a:r>
              <a:rPr lang="en"/>
              <a:t>Lack of </a:t>
            </a:r>
            <a:r>
              <a:rPr lang="en"/>
              <a:t>safeguards</a:t>
            </a:r>
            <a:r>
              <a:rPr lang="en"/>
              <a:t>? When you speculate, sometimes you get lost in the sauce.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Vannevar Bush’s article was, in my opinion, ahead of its time. When I talk about fantastical inventions, I’m thinking of things that most people would scoff at because they think it’s unnecessary or unfeasible. This is arguably the most important part of research, the type of paper that inspires.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left, we have the part of the Supersecretary, which is like a transcription device</a:t>
            </a:r>
            <a:r>
              <a:rPr lang="en"/>
              <a:t>. It automatically transcribes spoken words into text. On the right, around the same time this was written, we saw the first public unveiling of computer systems like the ENIAC. The Thinking Machines weren’t so out of the ballpark, and we continue to make general purpose computers that solve equations like sat solvers.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rgbClr val="202122"/>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f005b02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f005b02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Around this time in the 40s, science fiction authors like Isaac Asimov wrote </a:t>
            </a:r>
            <a:r>
              <a:rPr i="1" lang="en"/>
              <a:t>I, Robot</a:t>
            </a:r>
            <a:r>
              <a:rPr lang="en"/>
              <a:t>, defined the laws of robotics essentially as “Don’t harm humans, obey humans, and protect yourself” in that order. What interests me is that Asimov was already thinking about humans would interact with robotics, a subset of HCI, and these kinds of technologies weren’t even around. In turn, his work likely inspired other engineers, and we can see his influence in media like astro boy, who is a robot and the author Tezuka, has his own laws of robotics.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past, they were already thinking about ethical implications for the future. The technology was so far away, but keep this in your mind: it is almost here! We need to have these conversations again!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0ce5ced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0ce5ced6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0de08cc6a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0de08cc6a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implications of the model human processor</a:t>
            </a:r>
            <a:br>
              <a:rPr lang="en"/>
            </a:br>
            <a:br>
              <a:rPr lang="en"/>
            </a:br>
            <a:r>
              <a:rPr lang="en"/>
              <a:t>Bubble cursor model’s Fitt’s law, which is how much time it takes to move to and select a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Phone numbers measure </a:t>
            </a:r>
            <a:r>
              <a:rPr lang="en"/>
              <a:t>working</a:t>
            </a:r>
            <a:r>
              <a:rPr lang="en"/>
              <a:t> memory, which has been measured to be about 7 digits.</a:t>
            </a:r>
            <a:br>
              <a:rPr lang="en"/>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Human Processor, was an idea that was created by Card, Moran, and Newell. It involved 4 different characteristics [...]. Now these aspects have been extensively studied, and they are integral in how designers choose how to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0de08cc6a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0de08cc6a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Pros - Google scholar is accessible, a quick repository of data. </a:t>
            </a:r>
            <a:endParaRPr/>
          </a:p>
          <a:p>
            <a:pPr indent="-298450" lvl="0" marL="457200" rtl="0" algn="l">
              <a:spcBef>
                <a:spcPts val="0"/>
              </a:spcBef>
              <a:spcAft>
                <a:spcPts val="0"/>
              </a:spcAft>
              <a:buSzPts val="1100"/>
              <a:buAutoNum type="arabicPeriod"/>
            </a:pPr>
            <a:r>
              <a:rPr lang="en"/>
              <a:t>Cons - Very elitist, expensive, and ethical problems exist with who has access to technology/who gets experimented 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33c757e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033c757e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33c757e3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33c757e3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035dafa22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035dafa22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have the idea of wearable tech. One of the first ideas mentioned in the paper is this. His idea was a camera that worn on the forehead that takes tiny pictures that can later be projected and enlarged. The user could effortlessly take a picture, while moving around. Today we have means of being able to record data and information exactly like that. Most similarly could be the gopro, that you wear in a similar way, and we also have the invention of smart glasses like Meta Raybans and Google Glass.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035dafa224_1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035dafa224_1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 talked about these existing tech at the time. The Voder and Vocoder. Human speech synthesis. He thought it would be cool if machines could not only process information but also communicate in ways that would feel almost natural to humans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035dafa22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035dafa22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One of the bigg</a:t>
            </a:r>
            <a:r>
              <a:rPr lang="en" sz="1200">
                <a:solidFill>
                  <a:srgbClr val="212121"/>
                </a:solidFill>
              </a:rPr>
              <a:t>est ideas in today’s reading was the Memex Interface. Bush imagined it to be a workstation that would allow users to store, organize, and retrieve vast amounts of information. He believed it would </a:t>
            </a:r>
            <a:r>
              <a:rPr lang="en" sz="1200">
                <a:solidFill>
                  <a:srgbClr val="212121"/>
                </a:solidFill>
              </a:rPr>
              <a:t>make knowledge more accessible</a:t>
            </a:r>
            <a:r>
              <a:rPr lang="en" sz="1200">
                <a:solidFill>
                  <a:srgbClr val="202122"/>
                </a:solidFill>
                <a:highlight>
                  <a:srgbClr val="FFFFFF"/>
                </a:highlight>
              </a:rPr>
              <a:t>. </a:t>
            </a:r>
            <a:r>
              <a:rPr lang="en" sz="1200"/>
              <a:t>Central to the idea of the memex was its associative linking system, where users could create “trails” that would help </a:t>
            </a:r>
            <a:r>
              <a:rPr lang="en" sz="1200"/>
              <a:t>them navigate information intuitively, and he believed people would be able to share these trails with others.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This idea has manifested itself in several ways today. </a:t>
            </a:r>
            <a:r>
              <a:rPr lang="en" sz="1200">
                <a:solidFill>
                  <a:schemeClr val="dk1"/>
                </a:solidFill>
              </a:rPr>
              <a:t>For example, we have hyperlinks that enable seamless navigation between related pieces of content across the internet.</a:t>
            </a:r>
            <a:endParaRPr sz="1200">
              <a:solidFill>
                <a:schemeClr val="dk1"/>
              </a:solidFill>
            </a:endParaRPr>
          </a:p>
          <a:p>
            <a:pPr indent="0" lvl="0" marL="0" rtl="0" algn="l">
              <a:spcBef>
                <a:spcPts val="0"/>
              </a:spcBef>
              <a:spcAft>
                <a:spcPts val="0"/>
              </a:spcAft>
              <a:buNone/>
            </a:pPr>
            <a:r>
              <a:rPr lang="en" sz="1200">
                <a:solidFill>
                  <a:schemeClr val="dk1"/>
                </a:solidFill>
              </a:rPr>
              <a:t> We have the personal computer that enables individuals to manage their information and perform complex tasks efficiently.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And we have the World Wide Web, which serves as a vast network of interconnected information accessible to anyone and everyone with an internet connection.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Conclusion</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035dafa22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035dafa22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take a look at Modern HCI.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035dafa22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035dafa22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Early HCI goals focused primarily on efficiency, usability, and performance. These goals are very important and are still present today, but with changing technologies and changing societal concerns, we now have a lot more goals.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35dafa22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35dafa22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are a few modern HCI goals,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There’s Inclusion and Accessibility. We need to consider how to make computers work well for people of all types. This means designing interfaces that accommodate various abilities, languages, and cultural backgrounds. There was an influential paper published in 2000 named “Universal Usability”, and it explored the fact that there really isnt an “average” user. We’re all different. The idea is to go beyond traditional accessibility and instead create inclusive designs that adapt to varying user needs and contexts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Next, we have Sustainability: how do we ensure that our technological advancements do not come at the expense of our planet? What impact does our design and production have on the environment? Here’s a paper that I found interesting that considers how technology affects the environment across its entire lifecycle, from production to usage and disposal.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There’s privacy and ethics: What measures can we take to give users control over their data, in order to provide transparency and trust? What strategies can we implement to make certain that our designs are inclusive and fair, considering the diverse perspectives and experiences of different users?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we use these goals to enhance and evaluate both old and modern technologies.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035dafa22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035dafa22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have a lot of new technology. AR/VR, ML and AI, BCI, Wearables…., and a lot of them have shown to have several benefit.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035dafa224_1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035dafa224_1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t>
            </a:r>
            <a:r>
              <a:rPr lang="en">
                <a:solidFill>
                  <a:schemeClr val="dk1"/>
                </a:solidFill>
              </a:rPr>
              <a:t>ut the downsides of them are more apparent and detrimental than ever before. Some people ruin a good thing, by using technology in malicious ways. But not all of these issues are as a result of people misusing or mistreating a system. For example, AI categorization errors can have harmful consequences. People are getting stuck in VR, and are becoming addicted to it. These questions might be a bit more difficult, but * Read Questions*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035dafa22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035dafa22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035dafa224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035dafa224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Many people are making technological predictions for the future just like </a:t>
            </a:r>
            <a:r>
              <a:rPr lang="en">
                <a:solidFill>
                  <a:schemeClr val="dk1"/>
                </a:solidFill>
              </a:rPr>
              <a:t>Vannevar</a:t>
            </a:r>
            <a:r>
              <a:rPr lang="en">
                <a:solidFill>
                  <a:schemeClr val="dk1"/>
                </a:solidFill>
              </a:rPr>
              <a:t> Bush did many years ago.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Ray Kurzweil's has this idea of the “singularity”, where he envisioned a future where AI surpasses human intelligence. He also thinks there will be human-computer integration, where people can enhance their physical and mental abilities by merging with technology.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also have Elon Musk , who envisions a future where humanoid robots play a significant role in everyday life by reducing human involvement in tedious activities.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035dafa22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035dafa22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035dafa224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035dafa224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019717f4b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019717f4b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019717f4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019717f4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19717f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19717f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here is a formal definition that we pulled of the internet, but there is a whole lot more to it. And, as we have seen through time and as we will discuss today, humans change, and computers change. So, this definition too also changes.</a:t>
            </a:r>
            <a:endParaRPr b="1" sz="1200">
              <a:solidFill>
                <a:srgbClr val="2021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HCI has a rich history, and to understand why we are even studying this, I think it’s important to take a step back and see how scientific fields like HCI depend on history.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0de08cc6a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0de08cc6a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go way back, we see that humans have spent just about most of modern history recording information and sharing their findings with their peers. This is the Library of Alexandria, one of the first large-scale information hubs for research and scholars. Unfortunately, though, paper isn’t the most persistent form of information storage.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de08cc6a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de08cc6a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Nowadays, we have Google Scholar to help record HCI research and research in general. By looking at ideas of the past, seeing the technologies they were limited by, and </a:t>
            </a:r>
            <a:r>
              <a:rPr lang="en"/>
              <a:t>uplifting</a:t>
            </a:r>
            <a:r>
              <a:rPr lang="en"/>
              <a:t> their research with our current technology is a huge part of innovation. This brings me to the quote on the bottom “Stand on the shoulders of giants.” It was a quote by Isaac Newton who humbly said that…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 name="Shape 90"/>
        <p:cNvGrpSpPr/>
        <p:nvPr/>
      </p:nvGrpSpPr>
      <p:grpSpPr>
        <a:xfrm>
          <a:off x="0" y="0"/>
          <a:ext cx="0" cy="0"/>
          <a:chOff x="0" y="0"/>
          <a:chExt cx="0" cy="0"/>
        </a:xfrm>
      </p:grpSpPr>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flipH="1" rot="-10539848">
            <a:off x="6108563" y="4049075"/>
            <a:ext cx="4573901" cy="3479217"/>
            <a:chOff x="1522650" y="1117750"/>
            <a:chExt cx="4574075" cy="3479350"/>
          </a:xfrm>
        </p:grpSpPr>
        <p:sp>
          <p:nvSpPr>
            <p:cNvPr id="108" name="Google Shape;108;p1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8"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flipH="1" rot="-10539848">
            <a:off x="6108563" y="4049075"/>
            <a:ext cx="4573901" cy="3479217"/>
            <a:chOff x="1522650" y="1117750"/>
            <a:chExt cx="4574075" cy="3479350"/>
          </a:xfrm>
        </p:grpSpPr>
        <p:sp>
          <p:nvSpPr>
            <p:cNvPr id="123" name="Google Shape;123;p1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5"/>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27"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6"/>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6"/>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6"/>
          <p:cNvSpPr/>
          <p:nvPr>
            <p:ph idx="2" type="pic"/>
          </p:nvPr>
        </p:nvSpPr>
        <p:spPr>
          <a:xfrm>
            <a:off x="5588500" y="539500"/>
            <a:ext cx="2801100" cy="4064700"/>
          </a:xfrm>
          <a:prstGeom prst="roundRect">
            <a:avLst>
              <a:gd fmla="val 16667" name="adj"/>
            </a:avLst>
          </a:prstGeom>
          <a:noFill/>
          <a:ln>
            <a:noFill/>
          </a:ln>
        </p:spPr>
      </p:sp>
      <p:sp>
        <p:nvSpPr>
          <p:cNvPr id="137" name="Google Shape;137;p16"/>
          <p:cNvSpPr/>
          <p:nvPr>
            <p:ph idx="3" type="pic"/>
          </p:nvPr>
        </p:nvSpPr>
        <p:spPr>
          <a:xfrm>
            <a:off x="3171450" y="539500"/>
            <a:ext cx="2304300" cy="2285700"/>
          </a:xfrm>
          <a:prstGeom prst="roundRect">
            <a:avLst>
              <a:gd fmla="val 16667" name="adj"/>
            </a:avLst>
          </a:prstGeom>
          <a:noFill/>
          <a:ln>
            <a:noFill/>
          </a:ln>
        </p:spPr>
      </p:sp>
      <p:sp>
        <p:nvSpPr>
          <p:cNvPr id="138" name="Google Shape;138;p16"/>
          <p:cNvSpPr/>
          <p:nvPr>
            <p:ph idx="4" type="pic"/>
          </p:nvPr>
        </p:nvSpPr>
        <p:spPr>
          <a:xfrm>
            <a:off x="3171450" y="2953775"/>
            <a:ext cx="2304300" cy="1650300"/>
          </a:xfrm>
          <a:prstGeom prst="roundRect">
            <a:avLst>
              <a:gd fmla="val 16667" name="adj"/>
            </a:avLst>
          </a:prstGeom>
          <a:noFill/>
          <a:ln>
            <a:noFill/>
          </a:ln>
        </p:spPr>
      </p:sp>
      <p:sp>
        <p:nvSpPr>
          <p:cNvPr id="139" name="Google Shape;139;p16"/>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40"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flipH="1" rot="-10539848">
            <a:off x="6108563" y="4049075"/>
            <a:ext cx="4573901" cy="3479217"/>
            <a:chOff x="1522650" y="1117750"/>
            <a:chExt cx="4574075" cy="3479350"/>
          </a:xfrm>
        </p:grpSpPr>
        <p:sp>
          <p:nvSpPr>
            <p:cNvPr id="145" name="Google Shape;145;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17"/>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49"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8"/>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57" name="Google Shape;15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0" name="Google Shape;170;p19"/>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1" name="Google Shape;171;p19"/>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2"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flipH="1" rot="-10539848">
            <a:off x="6108563" y="4049075"/>
            <a:ext cx="4573901" cy="3479217"/>
            <a:chOff x="1522650" y="1117750"/>
            <a:chExt cx="4574075" cy="3479350"/>
          </a:xfrm>
        </p:grpSpPr>
        <p:sp>
          <p:nvSpPr>
            <p:cNvPr id="177" name="Google Shape;177;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0"/>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0"/>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0"/>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0"/>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0"/>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0"/>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21"/>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1"/>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21"/>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21"/>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21"/>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1"/>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1"/>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3" name="Google Shape;203;p21"/>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4" name="Google Shape;204;p21"/>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5" name="Google Shape;205;p21"/>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21"/>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21"/>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8" name="Shape 208"/>
        <p:cNvGrpSpPr/>
        <p:nvPr/>
      </p:nvGrpSpPr>
      <p:grpSpPr>
        <a:xfrm>
          <a:off x="0" y="0"/>
          <a:ext cx="0" cy="0"/>
          <a:chOff x="0" y="0"/>
          <a:chExt cx="0" cy="0"/>
        </a:xfrm>
      </p:grpSpPr>
      <p:sp>
        <p:nvSpPr>
          <p:cNvPr id="209" name="Google Shape;209;p22"/>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22"/>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22"/>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15" name="Google Shape;215;p2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23"/>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19" name="Google Shape;219;p23"/>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8"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5"/>
            <p:cNvGrpSpPr/>
            <p:nvPr/>
          </p:nvGrpSpPr>
          <p:grpSpPr>
            <a:xfrm flipH="1" rot="-10539848">
              <a:off x="6108563" y="4049075"/>
              <a:ext cx="4573901" cy="3479217"/>
              <a:chOff x="1522650" y="1117750"/>
              <a:chExt cx="4574075" cy="3479350"/>
            </a:xfrm>
          </p:grpSpPr>
          <p:sp>
            <p:nvSpPr>
              <p:cNvPr id="237" name="Google Shape;237;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2" name="Shape 242"/>
        <p:cNvGrpSpPr/>
        <p:nvPr/>
      </p:nvGrpSpPr>
      <p:grpSpPr>
        <a:xfrm>
          <a:off x="0" y="0"/>
          <a:ext cx="0" cy="0"/>
          <a:chOff x="0" y="0"/>
          <a:chExt cx="0" cy="0"/>
        </a:xfrm>
      </p:grpSpPr>
      <p:sp>
        <p:nvSpPr>
          <p:cNvPr id="243" name="Google Shape;243;p27"/>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44" name="Google Shape;244;p27"/>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245" name="Google Shape;245;p27"/>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6" name="Shape 246"/>
        <p:cNvGrpSpPr/>
        <p:nvPr/>
      </p:nvGrpSpPr>
      <p:grpSpPr>
        <a:xfrm>
          <a:off x="0" y="0"/>
          <a:ext cx="0" cy="0"/>
          <a:chOff x="0" y="0"/>
          <a:chExt cx="0" cy="0"/>
        </a:xfrm>
      </p:grpSpPr>
      <p:sp>
        <p:nvSpPr>
          <p:cNvPr id="247" name="Google Shape;247;p28"/>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8" name="Google Shape;248;p28"/>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pic>
        <p:nvPicPr>
          <p:cNvPr id="249" name="Google Shape;249;p28"/>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grpSp>
        <p:nvGrpSpPr>
          <p:cNvPr id="251" name="Google Shape;251;p29"/>
          <p:cNvGrpSpPr/>
          <p:nvPr/>
        </p:nvGrpSpPr>
        <p:grpSpPr>
          <a:xfrm>
            <a:off x="0" y="0"/>
            <a:ext cx="9144001" cy="5143500"/>
            <a:chOff x="0" y="0"/>
            <a:chExt cx="9144001" cy="5143500"/>
          </a:xfrm>
        </p:grpSpPr>
        <p:pic>
          <p:nvPicPr>
            <p:cNvPr id="252" name="Google Shape;252;p2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53" name="Google Shape;253;p2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254" name="Google Shape;25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5" name="Google Shape;255;p29"/>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grpSp>
        <p:nvGrpSpPr>
          <p:cNvPr id="256" name="Google Shape;256;p29"/>
          <p:cNvGrpSpPr/>
          <p:nvPr/>
        </p:nvGrpSpPr>
        <p:grpSpPr>
          <a:xfrm rot="10800000">
            <a:off x="6704226" y="3811697"/>
            <a:ext cx="4574075" cy="3479350"/>
            <a:chOff x="1522650" y="1117750"/>
            <a:chExt cx="4574075" cy="3479350"/>
          </a:xfrm>
        </p:grpSpPr>
        <p:sp>
          <p:nvSpPr>
            <p:cNvPr id="257" name="Google Shape;257;p2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9" name="Shape 259"/>
        <p:cNvGrpSpPr/>
        <p:nvPr/>
      </p:nvGrpSpPr>
      <p:grpSpPr>
        <a:xfrm>
          <a:off x="0" y="0"/>
          <a:ext cx="0" cy="0"/>
          <a:chOff x="0" y="0"/>
          <a:chExt cx="0" cy="0"/>
        </a:xfrm>
      </p:grpSpPr>
      <p:sp>
        <p:nvSpPr>
          <p:cNvPr id="260" name="Google Shape;26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1" name="Google Shape;261;p30"/>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30"/>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30"/>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4" name="Google Shape;264;p30"/>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65" name="Google Shape;265;p30"/>
          <p:cNvGrpSpPr/>
          <p:nvPr/>
        </p:nvGrpSpPr>
        <p:grpSpPr>
          <a:xfrm>
            <a:off x="0" y="4"/>
            <a:ext cx="9144004" cy="5143496"/>
            <a:chOff x="0" y="4"/>
            <a:chExt cx="9144004" cy="5143496"/>
          </a:xfrm>
        </p:grpSpPr>
        <p:pic>
          <p:nvPicPr>
            <p:cNvPr id="266" name="Google Shape;266;p3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267" name="Google Shape;267;p3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268" name="Google Shape;268;p30"/>
          <p:cNvGrpSpPr/>
          <p:nvPr/>
        </p:nvGrpSpPr>
        <p:grpSpPr>
          <a:xfrm flipH="1" rot="-10539848">
            <a:off x="6108563" y="4049075"/>
            <a:ext cx="4573901" cy="3479217"/>
            <a:chOff x="1522650" y="1117750"/>
            <a:chExt cx="4574075" cy="3479350"/>
          </a:xfrm>
        </p:grpSpPr>
        <p:sp>
          <p:nvSpPr>
            <p:cNvPr id="269" name="Google Shape;269;p3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1" name="Shape 271"/>
        <p:cNvGrpSpPr/>
        <p:nvPr/>
      </p:nvGrpSpPr>
      <p:grpSpPr>
        <a:xfrm>
          <a:off x="0" y="0"/>
          <a:ext cx="0" cy="0"/>
          <a:chOff x="0" y="0"/>
          <a:chExt cx="0" cy="0"/>
        </a:xfrm>
      </p:grpSpPr>
      <p:sp>
        <p:nvSpPr>
          <p:cNvPr id="272" name="Google Shape;27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3" name="Google Shape;273;p31"/>
          <p:cNvGrpSpPr/>
          <p:nvPr/>
        </p:nvGrpSpPr>
        <p:grpSpPr>
          <a:xfrm>
            <a:off x="0" y="4"/>
            <a:ext cx="9144004" cy="5143496"/>
            <a:chOff x="0" y="4"/>
            <a:chExt cx="9144004" cy="5143496"/>
          </a:xfrm>
        </p:grpSpPr>
        <p:pic>
          <p:nvPicPr>
            <p:cNvPr id="274" name="Google Shape;274;p31"/>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275" name="Google Shape;275;p31"/>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276" name="Google Shape;276;p31"/>
          <p:cNvGrpSpPr/>
          <p:nvPr/>
        </p:nvGrpSpPr>
        <p:grpSpPr>
          <a:xfrm flipH="1" rot="-10539848">
            <a:off x="6108563" y="4049075"/>
            <a:ext cx="4573901" cy="3479217"/>
            <a:chOff x="1522650" y="1117750"/>
            <a:chExt cx="4574075" cy="3479350"/>
          </a:xfrm>
        </p:grpSpPr>
        <p:sp>
          <p:nvSpPr>
            <p:cNvPr id="277" name="Google Shape;277;p3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32"/>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1" name="Google Shape;281;p32"/>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282" name="Google Shape;282;p32"/>
          <p:cNvSpPr/>
          <p:nvPr>
            <p:ph idx="2" type="pic"/>
          </p:nvPr>
        </p:nvSpPr>
        <p:spPr>
          <a:xfrm>
            <a:off x="5088475" y="770400"/>
            <a:ext cx="3081600" cy="3602700"/>
          </a:xfrm>
          <a:prstGeom prst="roundRect">
            <a:avLst>
              <a:gd fmla="val 16667" name="adj"/>
            </a:avLst>
          </a:prstGeom>
          <a:noFill/>
          <a:ln>
            <a:noFill/>
          </a:ln>
        </p:spPr>
      </p:sp>
      <p:grpSp>
        <p:nvGrpSpPr>
          <p:cNvPr id="283" name="Google Shape;283;p32"/>
          <p:cNvGrpSpPr/>
          <p:nvPr/>
        </p:nvGrpSpPr>
        <p:grpSpPr>
          <a:xfrm>
            <a:off x="0" y="0"/>
            <a:ext cx="9144001" cy="5143500"/>
            <a:chOff x="0" y="0"/>
            <a:chExt cx="9144001" cy="5143500"/>
          </a:xfrm>
        </p:grpSpPr>
        <p:pic>
          <p:nvPicPr>
            <p:cNvPr id="284" name="Google Shape;284;p32"/>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85" name="Google Shape;285;p32"/>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86" name="Google Shape;286;p32"/>
          <p:cNvGrpSpPr/>
          <p:nvPr/>
        </p:nvGrpSpPr>
        <p:grpSpPr>
          <a:xfrm rot="10800000">
            <a:off x="6704226" y="3811697"/>
            <a:ext cx="4574075" cy="3479350"/>
            <a:chOff x="1522650" y="1117750"/>
            <a:chExt cx="4574075" cy="3479350"/>
          </a:xfrm>
        </p:grpSpPr>
        <p:sp>
          <p:nvSpPr>
            <p:cNvPr id="287" name="Google Shape;287;p3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9" name="Shape 289"/>
        <p:cNvGrpSpPr/>
        <p:nvPr/>
      </p:nvGrpSpPr>
      <p:grpSpPr>
        <a:xfrm>
          <a:off x="0" y="0"/>
          <a:ext cx="0" cy="0"/>
          <a:chOff x="0" y="0"/>
          <a:chExt cx="0" cy="0"/>
        </a:xfrm>
      </p:grpSpPr>
      <p:grpSp>
        <p:nvGrpSpPr>
          <p:cNvPr id="290" name="Google Shape;290;p33"/>
          <p:cNvGrpSpPr/>
          <p:nvPr/>
        </p:nvGrpSpPr>
        <p:grpSpPr>
          <a:xfrm>
            <a:off x="10" y="0"/>
            <a:ext cx="9143991" cy="5143500"/>
            <a:chOff x="10" y="0"/>
            <a:chExt cx="9143991" cy="5143500"/>
          </a:xfrm>
        </p:grpSpPr>
        <p:pic>
          <p:nvPicPr>
            <p:cNvPr id="291" name="Google Shape;291;p33"/>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292" name="Google Shape;292;p33"/>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293" name="Google Shape;293;p33"/>
          <p:cNvGrpSpPr/>
          <p:nvPr/>
        </p:nvGrpSpPr>
        <p:grpSpPr>
          <a:xfrm rot="756538">
            <a:off x="5159567" y="-1927047"/>
            <a:ext cx="4574157" cy="3479412"/>
            <a:chOff x="1522650" y="1117750"/>
            <a:chExt cx="4574075" cy="3479350"/>
          </a:xfrm>
        </p:grpSpPr>
        <p:sp>
          <p:nvSpPr>
            <p:cNvPr id="294" name="Google Shape;294;p3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3"/>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7" name="Shape 297"/>
        <p:cNvGrpSpPr/>
        <p:nvPr/>
      </p:nvGrpSpPr>
      <p:grpSpPr>
        <a:xfrm>
          <a:off x="0" y="0"/>
          <a:ext cx="0" cy="0"/>
          <a:chOff x="0" y="0"/>
          <a:chExt cx="0" cy="0"/>
        </a:xfrm>
      </p:grpSpPr>
      <p:grpSp>
        <p:nvGrpSpPr>
          <p:cNvPr id="298" name="Google Shape;298;p34"/>
          <p:cNvGrpSpPr/>
          <p:nvPr/>
        </p:nvGrpSpPr>
        <p:grpSpPr>
          <a:xfrm rot="756538">
            <a:off x="-714808" y="-2409347"/>
            <a:ext cx="4574157" cy="3479412"/>
            <a:chOff x="1522650" y="1117750"/>
            <a:chExt cx="4574075" cy="3479350"/>
          </a:xfrm>
        </p:grpSpPr>
        <p:sp>
          <p:nvSpPr>
            <p:cNvPr id="299" name="Google Shape;299;p3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34"/>
          <p:cNvGrpSpPr/>
          <p:nvPr/>
        </p:nvGrpSpPr>
        <p:grpSpPr>
          <a:xfrm>
            <a:off x="0" y="0"/>
            <a:ext cx="9144001" cy="5143500"/>
            <a:chOff x="0" y="0"/>
            <a:chExt cx="9144001" cy="5143500"/>
          </a:xfrm>
        </p:grpSpPr>
        <p:pic>
          <p:nvPicPr>
            <p:cNvPr id="302" name="Google Shape;302;p34"/>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303" name="Google Shape;303;p34"/>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304" name="Google Shape;304;p34"/>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05" name="Google Shape;305;p34"/>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 name="Shape 306"/>
        <p:cNvGrpSpPr/>
        <p:nvPr/>
      </p:nvGrpSpPr>
      <p:grpSpPr>
        <a:xfrm>
          <a:off x="0" y="0"/>
          <a:ext cx="0" cy="0"/>
          <a:chOff x="0" y="0"/>
          <a:chExt cx="0" cy="0"/>
        </a:xfrm>
      </p:grpSpPr>
      <p:sp>
        <p:nvSpPr>
          <p:cNvPr id="307" name="Google Shape;307;p35"/>
          <p:cNvSpPr/>
          <p:nvPr>
            <p:ph idx="2" type="pic"/>
          </p:nvPr>
        </p:nvSpPr>
        <p:spPr>
          <a:xfrm>
            <a:off x="0" y="0"/>
            <a:ext cx="9144000" cy="5143500"/>
          </a:xfrm>
          <a:prstGeom prst="rect">
            <a:avLst/>
          </a:prstGeom>
          <a:noFill/>
          <a:ln>
            <a:noFill/>
          </a:ln>
        </p:spPr>
      </p:sp>
      <p:sp>
        <p:nvSpPr>
          <p:cNvPr id="308" name="Google Shape;308;p35"/>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09" name="Google Shape;309;p35"/>
          <p:cNvGrpSpPr/>
          <p:nvPr/>
        </p:nvGrpSpPr>
        <p:grpSpPr>
          <a:xfrm>
            <a:off x="0" y="4"/>
            <a:ext cx="9144004" cy="5143496"/>
            <a:chOff x="0" y="4"/>
            <a:chExt cx="9144004" cy="5143496"/>
          </a:xfrm>
        </p:grpSpPr>
        <p:pic>
          <p:nvPicPr>
            <p:cNvPr id="310" name="Google Shape;310;p3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11" name="Google Shape;311;p3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12" name="Google Shape;312;p35"/>
          <p:cNvGrpSpPr/>
          <p:nvPr/>
        </p:nvGrpSpPr>
        <p:grpSpPr>
          <a:xfrm>
            <a:off x="-896231" y="-2525369"/>
            <a:ext cx="11703669" cy="10221582"/>
            <a:chOff x="-896231" y="-2525369"/>
            <a:chExt cx="11703669" cy="10221582"/>
          </a:xfrm>
        </p:grpSpPr>
        <p:grpSp>
          <p:nvGrpSpPr>
            <p:cNvPr id="313" name="Google Shape;313;p35"/>
            <p:cNvGrpSpPr/>
            <p:nvPr/>
          </p:nvGrpSpPr>
          <p:grpSpPr>
            <a:xfrm flipH="1" rot="-10539848">
              <a:off x="6108563" y="4049075"/>
              <a:ext cx="4573901" cy="3479217"/>
              <a:chOff x="1522650" y="1117750"/>
              <a:chExt cx="4574075" cy="3479350"/>
            </a:xfrm>
          </p:grpSpPr>
          <p:sp>
            <p:nvSpPr>
              <p:cNvPr id="314" name="Google Shape;314;p3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5"/>
            <p:cNvGrpSpPr/>
            <p:nvPr/>
          </p:nvGrpSpPr>
          <p:grpSpPr>
            <a:xfrm>
              <a:off x="-896231" y="-2525369"/>
              <a:ext cx="4573618" cy="3479002"/>
              <a:chOff x="1522650" y="1117750"/>
              <a:chExt cx="4574075" cy="3479350"/>
            </a:xfrm>
          </p:grpSpPr>
          <p:sp>
            <p:nvSpPr>
              <p:cNvPr id="317" name="Google Shape;317;p3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9" name="Shape 319"/>
        <p:cNvGrpSpPr/>
        <p:nvPr/>
      </p:nvGrpSpPr>
      <p:grpSpPr>
        <a:xfrm>
          <a:off x="0" y="0"/>
          <a:ext cx="0" cy="0"/>
          <a:chOff x="0" y="0"/>
          <a:chExt cx="0" cy="0"/>
        </a:xfrm>
      </p:grpSpPr>
      <p:sp>
        <p:nvSpPr>
          <p:cNvPr id="320" name="Google Shape;320;p36"/>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21" name="Google Shape;321;p36"/>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322" name="Google Shape;322;p36"/>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3" name="Shape 32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4" name="Shape 324"/>
        <p:cNvGrpSpPr/>
        <p:nvPr/>
      </p:nvGrpSpPr>
      <p:grpSpPr>
        <a:xfrm>
          <a:off x="0" y="0"/>
          <a:ext cx="0" cy="0"/>
          <a:chOff x="0" y="0"/>
          <a:chExt cx="0" cy="0"/>
        </a:xfrm>
      </p:grpSpPr>
      <p:sp>
        <p:nvSpPr>
          <p:cNvPr id="325" name="Google Shape;32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6" name="Google Shape;326;p38"/>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7" name="Google Shape;327;p38"/>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8" name="Google Shape;328;p38"/>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9" name="Google Shape;329;p38"/>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30" name="Google Shape;330;p38"/>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31" name="Google Shape;331;p38"/>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32" name="Google Shape;332;p38"/>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3" name="Google Shape;333;p38"/>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4" name="Google Shape;334;p38"/>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5" name="Google Shape;335;p38"/>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6" name="Google Shape;336;p38"/>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7" name="Google Shape;337;p38"/>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38" name="Google Shape;338;p38"/>
          <p:cNvGrpSpPr/>
          <p:nvPr/>
        </p:nvGrpSpPr>
        <p:grpSpPr>
          <a:xfrm>
            <a:off x="0" y="4"/>
            <a:ext cx="9144004" cy="5143496"/>
            <a:chOff x="0" y="4"/>
            <a:chExt cx="9144004" cy="5143496"/>
          </a:xfrm>
        </p:grpSpPr>
        <p:pic>
          <p:nvPicPr>
            <p:cNvPr id="339" name="Google Shape;339;p38"/>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40" name="Google Shape;340;p38"/>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1" name="Google Shape;341;p38"/>
          <p:cNvGrpSpPr/>
          <p:nvPr/>
        </p:nvGrpSpPr>
        <p:grpSpPr>
          <a:xfrm flipH="1" rot="-10539848">
            <a:off x="6108563" y="4049075"/>
            <a:ext cx="4573901" cy="3479217"/>
            <a:chOff x="1522650" y="1117750"/>
            <a:chExt cx="4574075" cy="3479350"/>
          </a:xfrm>
        </p:grpSpPr>
        <p:sp>
          <p:nvSpPr>
            <p:cNvPr id="342" name="Google Shape;342;p3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4" name="Shape 344"/>
        <p:cNvGrpSpPr/>
        <p:nvPr/>
      </p:nvGrpSpPr>
      <p:grpSpPr>
        <a:xfrm>
          <a:off x="0" y="0"/>
          <a:ext cx="0" cy="0"/>
          <a:chOff x="0" y="0"/>
          <a:chExt cx="0" cy="0"/>
        </a:xfrm>
      </p:grpSpPr>
      <p:grpSp>
        <p:nvGrpSpPr>
          <p:cNvPr id="345" name="Google Shape;345;p39"/>
          <p:cNvGrpSpPr/>
          <p:nvPr/>
        </p:nvGrpSpPr>
        <p:grpSpPr>
          <a:xfrm>
            <a:off x="0" y="0"/>
            <a:ext cx="9144001" cy="5143500"/>
            <a:chOff x="0" y="0"/>
            <a:chExt cx="9144001" cy="5143500"/>
          </a:xfrm>
        </p:grpSpPr>
        <p:pic>
          <p:nvPicPr>
            <p:cNvPr id="346" name="Google Shape;346;p3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347" name="Google Shape;347;p3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348" name="Google Shape;348;p39"/>
          <p:cNvGrpSpPr/>
          <p:nvPr/>
        </p:nvGrpSpPr>
        <p:grpSpPr>
          <a:xfrm rot="10800000">
            <a:off x="6704226" y="3811697"/>
            <a:ext cx="4574075" cy="3479350"/>
            <a:chOff x="1522650" y="1117750"/>
            <a:chExt cx="4574075" cy="3479350"/>
          </a:xfrm>
        </p:grpSpPr>
        <p:sp>
          <p:nvSpPr>
            <p:cNvPr id="349" name="Google Shape;349;p3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52" name="Shape 352"/>
        <p:cNvGrpSpPr/>
        <p:nvPr/>
      </p:nvGrpSpPr>
      <p:grpSpPr>
        <a:xfrm>
          <a:off x="0" y="0"/>
          <a:ext cx="0" cy="0"/>
          <a:chOff x="0" y="0"/>
          <a:chExt cx="0" cy="0"/>
        </a:xfrm>
      </p:grpSpPr>
      <p:grpSp>
        <p:nvGrpSpPr>
          <p:cNvPr id="353" name="Google Shape;353;p40"/>
          <p:cNvGrpSpPr/>
          <p:nvPr/>
        </p:nvGrpSpPr>
        <p:grpSpPr>
          <a:xfrm>
            <a:off x="0" y="4"/>
            <a:ext cx="9144004" cy="5143496"/>
            <a:chOff x="0" y="4"/>
            <a:chExt cx="9144004" cy="5143496"/>
          </a:xfrm>
        </p:grpSpPr>
        <p:pic>
          <p:nvPicPr>
            <p:cNvPr id="354" name="Google Shape;354;p4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55" name="Google Shape;355;p4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56" name="Google Shape;356;p40"/>
          <p:cNvGrpSpPr/>
          <p:nvPr/>
        </p:nvGrpSpPr>
        <p:grpSpPr>
          <a:xfrm flipH="1" rot="-10539848">
            <a:off x="6108563" y="4049075"/>
            <a:ext cx="4573901" cy="3479217"/>
            <a:chOff x="1522650" y="1117750"/>
            <a:chExt cx="4574075" cy="3479350"/>
          </a:xfrm>
        </p:grpSpPr>
        <p:sp>
          <p:nvSpPr>
            <p:cNvPr id="357" name="Google Shape;357;p4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0"/>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0" name="Google Shape;360;p40"/>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361" name="Shape 361"/>
        <p:cNvGrpSpPr/>
        <p:nvPr/>
      </p:nvGrpSpPr>
      <p:grpSpPr>
        <a:xfrm>
          <a:off x="0" y="0"/>
          <a:ext cx="0" cy="0"/>
          <a:chOff x="0" y="0"/>
          <a:chExt cx="0" cy="0"/>
        </a:xfrm>
      </p:grpSpPr>
      <p:grpSp>
        <p:nvGrpSpPr>
          <p:cNvPr id="362" name="Google Shape;362;p41"/>
          <p:cNvGrpSpPr/>
          <p:nvPr/>
        </p:nvGrpSpPr>
        <p:grpSpPr>
          <a:xfrm>
            <a:off x="0" y="0"/>
            <a:ext cx="9144001" cy="5143500"/>
            <a:chOff x="0" y="0"/>
            <a:chExt cx="9144001" cy="5143500"/>
          </a:xfrm>
        </p:grpSpPr>
        <p:pic>
          <p:nvPicPr>
            <p:cNvPr id="363" name="Google Shape;363;p4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364" name="Google Shape;364;p4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365" name="Google Shape;365;p41"/>
          <p:cNvGrpSpPr/>
          <p:nvPr/>
        </p:nvGrpSpPr>
        <p:grpSpPr>
          <a:xfrm rot="10800000">
            <a:off x="6704226" y="3811697"/>
            <a:ext cx="4574075" cy="3479350"/>
            <a:chOff x="1522650" y="1117750"/>
            <a:chExt cx="4574075" cy="3479350"/>
          </a:xfrm>
        </p:grpSpPr>
        <p:sp>
          <p:nvSpPr>
            <p:cNvPr id="366" name="Google Shape;366;p4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41"/>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9" name="Google Shape;369;p41"/>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0" name="Google Shape;370;p41"/>
          <p:cNvSpPr/>
          <p:nvPr>
            <p:ph idx="2" type="pic"/>
          </p:nvPr>
        </p:nvSpPr>
        <p:spPr>
          <a:xfrm>
            <a:off x="5588500" y="539500"/>
            <a:ext cx="2801100" cy="4064700"/>
          </a:xfrm>
          <a:prstGeom prst="roundRect">
            <a:avLst>
              <a:gd fmla="val 16667" name="adj"/>
            </a:avLst>
          </a:prstGeom>
          <a:noFill/>
          <a:ln>
            <a:noFill/>
          </a:ln>
        </p:spPr>
      </p:sp>
      <p:sp>
        <p:nvSpPr>
          <p:cNvPr id="371" name="Google Shape;371;p41"/>
          <p:cNvSpPr/>
          <p:nvPr>
            <p:ph idx="3" type="pic"/>
          </p:nvPr>
        </p:nvSpPr>
        <p:spPr>
          <a:xfrm>
            <a:off x="3171450" y="539500"/>
            <a:ext cx="2304300" cy="2285700"/>
          </a:xfrm>
          <a:prstGeom prst="roundRect">
            <a:avLst>
              <a:gd fmla="val 16667" name="adj"/>
            </a:avLst>
          </a:prstGeom>
          <a:noFill/>
          <a:ln>
            <a:noFill/>
          </a:ln>
        </p:spPr>
      </p:sp>
      <p:sp>
        <p:nvSpPr>
          <p:cNvPr id="372" name="Google Shape;372;p41"/>
          <p:cNvSpPr/>
          <p:nvPr>
            <p:ph idx="4" type="pic"/>
          </p:nvPr>
        </p:nvSpPr>
        <p:spPr>
          <a:xfrm>
            <a:off x="3171450" y="2953775"/>
            <a:ext cx="2304300" cy="1650300"/>
          </a:xfrm>
          <a:prstGeom prst="roundRect">
            <a:avLst>
              <a:gd fmla="val 16667" name="adj"/>
            </a:avLst>
          </a:prstGeom>
          <a:noFill/>
          <a:ln>
            <a:noFill/>
          </a:ln>
        </p:spPr>
      </p:sp>
      <p:sp>
        <p:nvSpPr>
          <p:cNvPr id="373" name="Google Shape;373;p41"/>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0" name="Google Shape;30;p5"/>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flipH="1" rot="-10539848">
            <a:off x="6108563" y="4049075"/>
            <a:ext cx="4573901" cy="3479217"/>
            <a:chOff x="1522650" y="1117750"/>
            <a:chExt cx="4574075" cy="3479350"/>
          </a:xfrm>
        </p:grpSpPr>
        <p:sp>
          <p:nvSpPr>
            <p:cNvPr id="35" name="Google Shape;35;p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374" name="Shape 374"/>
        <p:cNvGrpSpPr/>
        <p:nvPr/>
      </p:nvGrpSpPr>
      <p:grpSpPr>
        <a:xfrm>
          <a:off x="0" y="0"/>
          <a:ext cx="0" cy="0"/>
          <a:chOff x="0" y="0"/>
          <a:chExt cx="0" cy="0"/>
        </a:xfrm>
      </p:grpSpPr>
      <p:grpSp>
        <p:nvGrpSpPr>
          <p:cNvPr id="375" name="Google Shape;375;p42"/>
          <p:cNvGrpSpPr/>
          <p:nvPr/>
        </p:nvGrpSpPr>
        <p:grpSpPr>
          <a:xfrm>
            <a:off x="0" y="4"/>
            <a:ext cx="9144004" cy="5143496"/>
            <a:chOff x="0" y="4"/>
            <a:chExt cx="9144004" cy="5143496"/>
          </a:xfrm>
        </p:grpSpPr>
        <p:pic>
          <p:nvPicPr>
            <p:cNvPr id="376" name="Google Shape;376;p42"/>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77" name="Google Shape;377;p42"/>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78" name="Google Shape;378;p42"/>
          <p:cNvGrpSpPr/>
          <p:nvPr/>
        </p:nvGrpSpPr>
        <p:grpSpPr>
          <a:xfrm flipH="1" rot="-10539848">
            <a:off x="6108563" y="4049075"/>
            <a:ext cx="4573901" cy="3479217"/>
            <a:chOff x="1522650" y="1117750"/>
            <a:chExt cx="4574075" cy="3479350"/>
          </a:xfrm>
        </p:grpSpPr>
        <p:sp>
          <p:nvSpPr>
            <p:cNvPr id="379" name="Google Shape;379;p4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2" name="Google Shape;382;p42"/>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383" name="Shape 383"/>
        <p:cNvGrpSpPr/>
        <p:nvPr/>
      </p:nvGrpSpPr>
      <p:grpSpPr>
        <a:xfrm>
          <a:off x="0" y="0"/>
          <a:ext cx="0" cy="0"/>
          <a:chOff x="0" y="0"/>
          <a:chExt cx="0" cy="0"/>
        </a:xfrm>
      </p:grpSpPr>
      <p:grpSp>
        <p:nvGrpSpPr>
          <p:cNvPr id="384" name="Google Shape;384;p43"/>
          <p:cNvGrpSpPr/>
          <p:nvPr/>
        </p:nvGrpSpPr>
        <p:grpSpPr>
          <a:xfrm>
            <a:off x="0" y="0"/>
            <a:ext cx="9144001" cy="5143500"/>
            <a:chOff x="0" y="0"/>
            <a:chExt cx="9144001" cy="5143500"/>
          </a:xfrm>
        </p:grpSpPr>
        <p:pic>
          <p:nvPicPr>
            <p:cNvPr id="385" name="Google Shape;385;p43"/>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386" name="Google Shape;386;p43"/>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387" name="Google Shape;387;p43"/>
          <p:cNvGrpSpPr/>
          <p:nvPr/>
        </p:nvGrpSpPr>
        <p:grpSpPr>
          <a:xfrm rot="10800000">
            <a:off x="6704226" y="3811697"/>
            <a:ext cx="4574075" cy="3479350"/>
            <a:chOff x="1522650" y="1117750"/>
            <a:chExt cx="4574075" cy="3479350"/>
          </a:xfrm>
        </p:grpSpPr>
        <p:sp>
          <p:nvSpPr>
            <p:cNvPr id="388" name="Google Shape;388;p4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3"/>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91" name="Google Shape;39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92" name="Shape 392"/>
        <p:cNvGrpSpPr/>
        <p:nvPr/>
      </p:nvGrpSpPr>
      <p:grpSpPr>
        <a:xfrm>
          <a:off x="0" y="0"/>
          <a:ext cx="0" cy="0"/>
          <a:chOff x="0" y="0"/>
          <a:chExt cx="0" cy="0"/>
        </a:xfrm>
      </p:grpSpPr>
      <p:grpSp>
        <p:nvGrpSpPr>
          <p:cNvPr id="393" name="Google Shape;393;p44"/>
          <p:cNvGrpSpPr/>
          <p:nvPr/>
        </p:nvGrpSpPr>
        <p:grpSpPr>
          <a:xfrm>
            <a:off x="0" y="0"/>
            <a:ext cx="9144001" cy="5143500"/>
            <a:chOff x="0" y="0"/>
            <a:chExt cx="9144001" cy="5143500"/>
          </a:xfrm>
        </p:grpSpPr>
        <p:pic>
          <p:nvPicPr>
            <p:cNvPr id="394" name="Google Shape;394;p4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395" name="Google Shape;395;p4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396" name="Google Shape;396;p44"/>
          <p:cNvGrpSpPr/>
          <p:nvPr/>
        </p:nvGrpSpPr>
        <p:grpSpPr>
          <a:xfrm rot="10800000">
            <a:off x="6704226" y="3811697"/>
            <a:ext cx="4574075" cy="3479350"/>
            <a:chOff x="1522650" y="1117750"/>
            <a:chExt cx="4574075" cy="3479350"/>
          </a:xfrm>
        </p:grpSpPr>
        <p:sp>
          <p:nvSpPr>
            <p:cNvPr id="397" name="Google Shape;397;p4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0" name="Google Shape;400;p44"/>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1" name="Google Shape;401;p44"/>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2" name="Google Shape;402;p44"/>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 name="Google Shape;403;p44"/>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04" name="Google Shape;404;p44"/>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05" name="Google Shape;405;p44"/>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6" name="Shape 406"/>
        <p:cNvGrpSpPr/>
        <p:nvPr/>
      </p:nvGrpSpPr>
      <p:grpSpPr>
        <a:xfrm>
          <a:off x="0" y="0"/>
          <a:ext cx="0" cy="0"/>
          <a:chOff x="0" y="0"/>
          <a:chExt cx="0" cy="0"/>
        </a:xfrm>
      </p:grpSpPr>
      <p:grpSp>
        <p:nvGrpSpPr>
          <p:cNvPr id="407" name="Google Shape;407;p45"/>
          <p:cNvGrpSpPr/>
          <p:nvPr/>
        </p:nvGrpSpPr>
        <p:grpSpPr>
          <a:xfrm>
            <a:off x="0" y="4"/>
            <a:ext cx="9144004" cy="5143496"/>
            <a:chOff x="0" y="4"/>
            <a:chExt cx="9144004" cy="5143496"/>
          </a:xfrm>
        </p:grpSpPr>
        <p:pic>
          <p:nvPicPr>
            <p:cNvPr id="408" name="Google Shape;408;p4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09" name="Google Shape;409;p4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10" name="Google Shape;410;p45"/>
          <p:cNvGrpSpPr/>
          <p:nvPr/>
        </p:nvGrpSpPr>
        <p:grpSpPr>
          <a:xfrm flipH="1" rot="-10539848">
            <a:off x="6108563" y="4049075"/>
            <a:ext cx="4573901" cy="3479217"/>
            <a:chOff x="1522650" y="1117750"/>
            <a:chExt cx="4574075" cy="3479350"/>
          </a:xfrm>
        </p:grpSpPr>
        <p:sp>
          <p:nvSpPr>
            <p:cNvPr id="411" name="Google Shape;411;p4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4" name="Google Shape;414;p45"/>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5" name="Google Shape;415;p45"/>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6" name="Google Shape;416;p45"/>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7" name="Google Shape;417;p45"/>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8" name="Google Shape;418;p45"/>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19" name="Google Shape;419;p45"/>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0" name="Google Shape;420;p45"/>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1" name="Google Shape;421;p45"/>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2" name="Shape 422"/>
        <p:cNvGrpSpPr/>
        <p:nvPr/>
      </p:nvGrpSpPr>
      <p:grpSpPr>
        <a:xfrm>
          <a:off x="0" y="0"/>
          <a:ext cx="0" cy="0"/>
          <a:chOff x="0" y="0"/>
          <a:chExt cx="0" cy="0"/>
        </a:xfrm>
      </p:grpSpPr>
      <p:grpSp>
        <p:nvGrpSpPr>
          <p:cNvPr id="423" name="Google Shape;423;p46"/>
          <p:cNvGrpSpPr/>
          <p:nvPr/>
        </p:nvGrpSpPr>
        <p:grpSpPr>
          <a:xfrm>
            <a:off x="0" y="0"/>
            <a:ext cx="9144001" cy="5143500"/>
            <a:chOff x="0" y="0"/>
            <a:chExt cx="9144001" cy="5143500"/>
          </a:xfrm>
        </p:grpSpPr>
        <p:pic>
          <p:nvPicPr>
            <p:cNvPr id="424" name="Google Shape;424;p4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425" name="Google Shape;425;p4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426" name="Google Shape;426;p46"/>
          <p:cNvGrpSpPr/>
          <p:nvPr/>
        </p:nvGrpSpPr>
        <p:grpSpPr>
          <a:xfrm rot="10800000">
            <a:off x="6704226" y="3811697"/>
            <a:ext cx="4574075" cy="3479350"/>
            <a:chOff x="1522650" y="1117750"/>
            <a:chExt cx="4574075" cy="3479350"/>
          </a:xfrm>
        </p:grpSpPr>
        <p:sp>
          <p:nvSpPr>
            <p:cNvPr id="427" name="Google Shape;427;p4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0" name="Google Shape;430;p46"/>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1" name="Google Shape;431;p46"/>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2" name="Google Shape;432;p46"/>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3" name="Google Shape;433;p46"/>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4" name="Google Shape;434;p46"/>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5" name="Google Shape;435;p46"/>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6" name="Google Shape;436;p46"/>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7" name="Google Shape;437;p46"/>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8" name="Google Shape;438;p46"/>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9" name="Google Shape;439;p46"/>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0" name="Google Shape;440;p46"/>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1" name="Google Shape;441;p46"/>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2" name="Shape 442"/>
        <p:cNvGrpSpPr/>
        <p:nvPr/>
      </p:nvGrpSpPr>
      <p:grpSpPr>
        <a:xfrm>
          <a:off x="0" y="0"/>
          <a:ext cx="0" cy="0"/>
          <a:chOff x="0" y="0"/>
          <a:chExt cx="0" cy="0"/>
        </a:xfrm>
      </p:grpSpPr>
      <p:sp>
        <p:nvSpPr>
          <p:cNvPr id="443" name="Google Shape;443;p47"/>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44" name="Google Shape;444;p47"/>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5" name="Google Shape;445;p47"/>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46" name="Google Shape;446;p47"/>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7" name="Google Shape;447;p47"/>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1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48" name="Google Shape;448;p47"/>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449" name="Google Shape;449;p47"/>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0" name="Shape 450"/>
        <p:cNvGrpSpPr/>
        <p:nvPr/>
      </p:nvGrpSpPr>
      <p:grpSpPr>
        <a:xfrm>
          <a:off x="0" y="0"/>
          <a:ext cx="0" cy="0"/>
          <a:chOff x="0" y="0"/>
          <a:chExt cx="0" cy="0"/>
        </a:xfrm>
      </p:grpSpPr>
      <p:sp>
        <p:nvSpPr>
          <p:cNvPr id="451" name="Google Shape;451;p48"/>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6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2" name="Google Shape;452;p48"/>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453" name="Google Shape;453;p48"/>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454" name="Google Shape;454;p48"/>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5" name="Shape 455"/>
        <p:cNvGrpSpPr/>
        <p:nvPr/>
      </p:nvGrpSpPr>
      <p:grpSpPr>
        <a:xfrm>
          <a:off x="0" y="0"/>
          <a:ext cx="0" cy="0"/>
          <a:chOff x="0" y="0"/>
          <a:chExt cx="0" cy="0"/>
        </a:xfrm>
      </p:grpSpPr>
      <p:grpSp>
        <p:nvGrpSpPr>
          <p:cNvPr id="456" name="Google Shape;456;p49"/>
          <p:cNvGrpSpPr/>
          <p:nvPr/>
        </p:nvGrpSpPr>
        <p:grpSpPr>
          <a:xfrm>
            <a:off x="0" y="0"/>
            <a:ext cx="9144001" cy="5143500"/>
            <a:chOff x="0" y="0"/>
            <a:chExt cx="9144001" cy="5143500"/>
          </a:xfrm>
        </p:grpSpPr>
        <p:pic>
          <p:nvPicPr>
            <p:cNvPr id="457" name="Google Shape;457;p49"/>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458" name="Google Shape;458;p49"/>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459" name="Google Shape;459;p49"/>
          <p:cNvGrpSpPr/>
          <p:nvPr/>
        </p:nvGrpSpPr>
        <p:grpSpPr>
          <a:xfrm rot="756538">
            <a:off x="-1069833" y="-1842572"/>
            <a:ext cx="4574157" cy="3479412"/>
            <a:chOff x="1522650" y="1117750"/>
            <a:chExt cx="4574075" cy="3479350"/>
          </a:xfrm>
        </p:grpSpPr>
        <p:sp>
          <p:nvSpPr>
            <p:cNvPr id="460" name="Google Shape;460;p4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2" name="Shape 462"/>
        <p:cNvGrpSpPr/>
        <p:nvPr/>
      </p:nvGrpSpPr>
      <p:grpSpPr>
        <a:xfrm>
          <a:off x="0" y="0"/>
          <a:ext cx="0" cy="0"/>
          <a:chOff x="0" y="0"/>
          <a:chExt cx="0" cy="0"/>
        </a:xfrm>
      </p:grpSpPr>
      <p:grpSp>
        <p:nvGrpSpPr>
          <p:cNvPr id="463" name="Google Shape;463;p50"/>
          <p:cNvGrpSpPr/>
          <p:nvPr/>
        </p:nvGrpSpPr>
        <p:grpSpPr>
          <a:xfrm>
            <a:off x="0" y="0"/>
            <a:ext cx="9144001" cy="5143500"/>
            <a:chOff x="0" y="0"/>
            <a:chExt cx="9144001" cy="5143500"/>
          </a:xfrm>
        </p:grpSpPr>
        <p:pic>
          <p:nvPicPr>
            <p:cNvPr id="464" name="Google Shape;464;p50"/>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465" name="Google Shape;465;p50"/>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466" name="Google Shape;466;p50"/>
          <p:cNvGrpSpPr/>
          <p:nvPr/>
        </p:nvGrpSpPr>
        <p:grpSpPr>
          <a:xfrm>
            <a:off x="-1845124" y="-2180828"/>
            <a:ext cx="12652562" cy="9877041"/>
            <a:chOff x="-1845124" y="-2180828"/>
            <a:chExt cx="12652562" cy="9877041"/>
          </a:xfrm>
        </p:grpSpPr>
        <p:grpSp>
          <p:nvGrpSpPr>
            <p:cNvPr id="467" name="Google Shape;467;p50"/>
            <p:cNvGrpSpPr/>
            <p:nvPr/>
          </p:nvGrpSpPr>
          <p:grpSpPr>
            <a:xfrm>
              <a:off x="-1845124" y="-2180828"/>
              <a:ext cx="4574075" cy="3479350"/>
              <a:chOff x="1522650" y="1117750"/>
              <a:chExt cx="4574075" cy="3479350"/>
            </a:xfrm>
          </p:grpSpPr>
          <p:sp>
            <p:nvSpPr>
              <p:cNvPr id="468" name="Google Shape;468;p5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50"/>
            <p:cNvGrpSpPr/>
            <p:nvPr/>
          </p:nvGrpSpPr>
          <p:grpSpPr>
            <a:xfrm flipH="1" rot="-10539848">
              <a:off x="6108563" y="4049075"/>
              <a:ext cx="4573901" cy="3479217"/>
              <a:chOff x="1522650" y="1117750"/>
              <a:chExt cx="4574075" cy="3479350"/>
            </a:xfrm>
          </p:grpSpPr>
          <p:sp>
            <p:nvSpPr>
              <p:cNvPr id="471" name="Google Shape;471;p5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flipH="1" rot="-10539848">
            <a:off x="6108563" y="4049075"/>
            <a:ext cx="4573901" cy="3479217"/>
            <a:chOff x="1522650" y="1117750"/>
            <a:chExt cx="4574075" cy="3479350"/>
          </a:xfrm>
        </p:grpSpPr>
        <p:sp>
          <p:nvSpPr>
            <p:cNvPr id="43" name="Google Shape;43;p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8" name="Google Shape;48;p7"/>
          <p:cNvSpPr/>
          <p:nvPr>
            <p:ph idx="2" type="pic"/>
          </p:nvPr>
        </p:nvSpPr>
        <p:spPr>
          <a:xfrm>
            <a:off x="5088475" y="770400"/>
            <a:ext cx="3081600" cy="3602700"/>
          </a:xfrm>
          <a:prstGeom prst="roundRect">
            <a:avLst>
              <a:gd fmla="val 16667" name="adj"/>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70" name="Google Shape;70;p9"/>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1" name="Google Shape;71;p9"/>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p:nvPr>
            <p:ph idx="2" type="pic"/>
          </p:nvPr>
        </p:nvSpPr>
        <p:spPr>
          <a:xfrm>
            <a:off x="0" y="0"/>
            <a:ext cx="9144000" cy="5143500"/>
          </a:xfrm>
          <a:prstGeom prst="rect">
            <a:avLst/>
          </a:prstGeom>
          <a:noFill/>
          <a:ln>
            <a:noFill/>
          </a:ln>
        </p:spPr>
      </p:sp>
      <p:sp>
        <p:nvSpPr>
          <p:cNvPr id="74" name="Google Shape;74;p10"/>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flipH="1" rot="-10539848">
              <a:off x="6108563" y="4049075"/>
              <a:ext cx="4573901" cy="3479217"/>
              <a:chOff x="1522650" y="1117750"/>
              <a:chExt cx="4574075" cy="3479350"/>
            </a:xfrm>
          </p:grpSpPr>
          <p:sp>
            <p:nvSpPr>
              <p:cNvPr id="80" name="Google Shape;80;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5" Type="http://schemas.openxmlformats.org/officeDocument/2006/relationships/theme" Target="../theme/theme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9" name="Shape 239"/>
        <p:cNvGrpSpPr/>
        <p:nvPr/>
      </p:nvGrpSpPr>
      <p:grpSpPr>
        <a:xfrm>
          <a:off x="0" y="0"/>
          <a:ext cx="0" cy="0"/>
          <a:chOff x="0" y="0"/>
          <a:chExt cx="0" cy="0"/>
        </a:xfrm>
      </p:grpSpPr>
      <p:sp>
        <p:nvSpPr>
          <p:cNvPr id="240" name="Google Shape;240;p2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241" name="Google Shape;241;p26"/>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SyLlSZCQM3A" TargetMode="Externa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9.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28.png"/><Relationship Id="rId7" Type="http://schemas.openxmlformats.org/officeDocument/2006/relationships/image" Target="../media/image39.png"/><Relationship Id="rId8"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SyLlSZCQM3A" TargetMode="Externa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1.png"/><Relationship Id="rId7" Type="http://schemas.openxmlformats.org/officeDocument/2006/relationships/image" Target="../media/image66.png"/><Relationship Id="rId8"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65.png"/><Relationship Id="rId6" Type="http://schemas.openxmlformats.org/officeDocument/2006/relationships/image" Target="../media/image52.png"/><Relationship Id="rId7"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0.png"/><Relationship Id="rId8" Type="http://schemas.openxmlformats.org/officeDocument/2006/relationships/image" Target="../media/image62.png"/><Relationship Id="rId11" Type="http://schemas.openxmlformats.org/officeDocument/2006/relationships/image" Target="../media/image33.jpg"/><Relationship Id="rId10" Type="http://schemas.openxmlformats.org/officeDocument/2006/relationships/hyperlink" Target="http://www.youtube.com/watch?v=SyLlSZCQM3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SyLlSZCQM3A" TargetMode="External"/><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51"/>
          <p:cNvGrpSpPr/>
          <p:nvPr/>
        </p:nvGrpSpPr>
        <p:grpSpPr>
          <a:xfrm rot="756538">
            <a:off x="-943408" y="-1494947"/>
            <a:ext cx="4574157" cy="3479412"/>
            <a:chOff x="1522650" y="1117750"/>
            <a:chExt cx="4574075" cy="3479350"/>
          </a:xfrm>
        </p:grpSpPr>
        <p:sp>
          <p:nvSpPr>
            <p:cNvPr id="478" name="Google Shape;478;p5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1"/>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481" name="Google Shape;481;p51"/>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HCI History &amp; Foundations</a:t>
            </a:r>
            <a:endParaRPr>
              <a:solidFill>
                <a:schemeClr val="dk1"/>
              </a:solidFill>
            </a:endParaRPr>
          </a:p>
        </p:txBody>
      </p:sp>
      <p:sp>
        <p:nvSpPr>
          <p:cNvPr id="482" name="Google Shape;482;p51"/>
          <p:cNvSpPr txBox="1"/>
          <p:nvPr>
            <p:ph idx="1" type="subTitle"/>
          </p:nvPr>
        </p:nvSpPr>
        <p:spPr>
          <a:xfrm>
            <a:off x="713225" y="3885650"/>
            <a:ext cx="42717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Allen Jue and Temitayo Awosemo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0"/>
          <p:cNvSpPr txBox="1"/>
          <p:nvPr/>
        </p:nvSpPr>
        <p:spPr>
          <a:xfrm>
            <a:off x="1166100" y="552188"/>
            <a:ext cx="6811800" cy="1526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2"/>
                </a:solidFill>
                <a:latin typeface="Cairo"/>
                <a:ea typeface="Cairo"/>
                <a:cs typeface="Cairo"/>
                <a:sym typeface="Cairo"/>
              </a:rPr>
              <a:t>"If I have seen a little farther than others, it is because I have stood on the shoulders of giants."</a:t>
            </a:r>
            <a:r>
              <a:rPr lang="en" sz="1900">
                <a:solidFill>
                  <a:schemeClr val="dk1"/>
                </a:solidFill>
                <a:latin typeface="Cairo"/>
                <a:ea typeface="Cairo"/>
                <a:cs typeface="Cairo"/>
                <a:sym typeface="Cairo"/>
              </a:rPr>
              <a:t> </a:t>
            </a:r>
            <a:endParaRPr b="1" sz="1900">
              <a:solidFill>
                <a:schemeClr val="dk1"/>
              </a:solidFill>
              <a:latin typeface="Cairo"/>
              <a:ea typeface="Cairo"/>
              <a:cs typeface="Cairo"/>
              <a:sym typeface="Cairo"/>
            </a:endParaRPr>
          </a:p>
        </p:txBody>
      </p:sp>
      <p:grpSp>
        <p:nvGrpSpPr>
          <p:cNvPr id="554" name="Google Shape;554;p60"/>
          <p:cNvGrpSpPr/>
          <p:nvPr/>
        </p:nvGrpSpPr>
        <p:grpSpPr>
          <a:xfrm>
            <a:off x="1166100" y="552188"/>
            <a:ext cx="6811800" cy="4298968"/>
            <a:chOff x="1166100" y="552188"/>
            <a:chExt cx="6811800" cy="4298968"/>
          </a:xfrm>
        </p:grpSpPr>
        <p:pic>
          <p:nvPicPr>
            <p:cNvPr id="555" name="Google Shape;555;p60"/>
            <p:cNvPicPr preferRelativeResize="0"/>
            <p:nvPr/>
          </p:nvPicPr>
          <p:blipFill>
            <a:blip r:embed="rId3">
              <a:alphaModFix/>
            </a:blip>
            <a:stretch>
              <a:fillRect/>
            </a:stretch>
          </p:blipFill>
          <p:spPr>
            <a:xfrm>
              <a:off x="4587150" y="2078905"/>
              <a:ext cx="2119500" cy="2772250"/>
            </a:xfrm>
            <a:prstGeom prst="rect">
              <a:avLst/>
            </a:prstGeom>
            <a:noFill/>
            <a:ln>
              <a:noFill/>
            </a:ln>
          </p:spPr>
        </p:pic>
        <p:sp>
          <p:nvSpPr>
            <p:cNvPr id="556" name="Google Shape;556;p60"/>
            <p:cNvSpPr txBox="1"/>
            <p:nvPr/>
          </p:nvSpPr>
          <p:spPr>
            <a:xfrm>
              <a:off x="1166100" y="552188"/>
              <a:ext cx="6811800" cy="1526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iro"/>
                  <a:ea typeface="Cairo"/>
                  <a:cs typeface="Cairo"/>
                  <a:sym typeface="Cairo"/>
                </a:rPr>
                <a:t>Indeed, one of my major complaints about the computer field is that whereas Newton could say,</a:t>
              </a:r>
              <a:r>
                <a:rPr b="1" lang="en" sz="1900">
                  <a:solidFill>
                    <a:schemeClr val="dk1"/>
                  </a:solidFill>
                  <a:latin typeface="Cairo"/>
                  <a:ea typeface="Cairo"/>
                  <a:cs typeface="Cairo"/>
                  <a:sym typeface="Cairo"/>
                </a:rPr>
                <a:t> </a:t>
              </a:r>
              <a:r>
                <a:rPr b="1" lang="en" sz="1900">
                  <a:solidFill>
                    <a:schemeClr val="lt2"/>
                  </a:solidFill>
                  <a:latin typeface="Cairo"/>
                  <a:ea typeface="Cairo"/>
                  <a:cs typeface="Cairo"/>
                  <a:sym typeface="Cairo"/>
                </a:rPr>
                <a:t>"If I have seen a little farther than others, it is because I have stood on the shoulders of giants,"</a:t>
              </a:r>
              <a:r>
                <a:rPr lang="en" sz="1900">
                  <a:solidFill>
                    <a:schemeClr val="dk1"/>
                  </a:solidFill>
                  <a:latin typeface="Cairo"/>
                  <a:ea typeface="Cairo"/>
                  <a:cs typeface="Cairo"/>
                  <a:sym typeface="Cairo"/>
                </a:rPr>
                <a:t> I am forced to say, </a:t>
              </a:r>
              <a:r>
                <a:rPr b="1" lang="en" sz="1900">
                  <a:solidFill>
                    <a:schemeClr val="dk1"/>
                  </a:solidFill>
                  <a:latin typeface="Cairo"/>
                  <a:ea typeface="Cairo"/>
                  <a:cs typeface="Cairo"/>
                  <a:sym typeface="Cairo"/>
                </a:rPr>
                <a:t>"Today we stand on each other's feet." </a:t>
              </a:r>
              <a:endParaRPr b="1" sz="1900">
                <a:solidFill>
                  <a:schemeClr val="dk1"/>
                </a:solidFill>
                <a:latin typeface="Cairo"/>
                <a:ea typeface="Cairo"/>
                <a:cs typeface="Cairo"/>
                <a:sym typeface="Cairo"/>
              </a:endParaRPr>
            </a:p>
            <a:p>
              <a:pPr indent="0" lvl="0" marL="0" rtl="0" algn="l">
                <a:spcBef>
                  <a:spcPts val="0"/>
                </a:spcBef>
                <a:spcAft>
                  <a:spcPts val="0"/>
                </a:spcAft>
                <a:buNone/>
              </a:pPr>
              <a:r>
                <a:t/>
              </a:r>
              <a:endParaRPr b="1" sz="1900">
                <a:solidFill>
                  <a:schemeClr val="dk1"/>
                </a:solidFill>
                <a:latin typeface="Cairo"/>
                <a:ea typeface="Cairo"/>
                <a:cs typeface="Cairo"/>
                <a:sym typeface="Cairo"/>
              </a:endParaRPr>
            </a:p>
            <a:p>
              <a:pPr indent="0" lvl="0" marL="0" rtl="0" algn="l">
                <a:spcBef>
                  <a:spcPts val="0"/>
                </a:spcBef>
                <a:spcAft>
                  <a:spcPts val="0"/>
                </a:spcAft>
                <a:buNone/>
              </a:pPr>
              <a:r>
                <a:rPr b="1" lang="en" sz="1900">
                  <a:solidFill>
                    <a:schemeClr val="dk1"/>
                  </a:solidFill>
                  <a:latin typeface="Cairo"/>
                  <a:ea typeface="Cairo"/>
                  <a:cs typeface="Cairo"/>
                  <a:sym typeface="Cairo"/>
                </a:rPr>
                <a:t>- </a:t>
              </a:r>
              <a:r>
                <a:rPr b="1" lang="en" sz="1900">
                  <a:solidFill>
                    <a:schemeClr val="dk1"/>
                  </a:solidFill>
                  <a:latin typeface="Cairo"/>
                  <a:ea typeface="Cairo"/>
                  <a:cs typeface="Cairo"/>
                  <a:sym typeface="Cairo"/>
                </a:rPr>
                <a:t>Richard Wesley Hamming</a:t>
              </a:r>
              <a:endParaRPr b="1" sz="1900">
                <a:solidFill>
                  <a:schemeClr val="dk1"/>
                </a:solidFill>
                <a:latin typeface="Cairo"/>
                <a:ea typeface="Cairo"/>
                <a:cs typeface="Cairo"/>
                <a:sym typeface="Cai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Responses</a:t>
            </a:r>
            <a:endParaRPr/>
          </a:p>
        </p:txBody>
      </p:sp>
      <p:sp>
        <p:nvSpPr>
          <p:cNvPr id="562" name="Google Shape;562;p61"/>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1"/>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1"/>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1"/>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61"/>
          <p:cNvGrpSpPr/>
          <p:nvPr/>
        </p:nvGrpSpPr>
        <p:grpSpPr>
          <a:xfrm>
            <a:off x="1808050" y="484025"/>
            <a:ext cx="6615950" cy="4433024"/>
            <a:chOff x="1808050" y="484025"/>
            <a:chExt cx="6615950" cy="4433024"/>
          </a:xfrm>
        </p:grpSpPr>
        <p:pic>
          <p:nvPicPr>
            <p:cNvPr id="567" name="Google Shape;567;p61"/>
            <p:cNvPicPr preferRelativeResize="0"/>
            <p:nvPr/>
          </p:nvPicPr>
          <p:blipFill>
            <a:blip r:embed="rId3">
              <a:alphaModFix/>
            </a:blip>
            <a:stretch>
              <a:fillRect/>
            </a:stretch>
          </p:blipFill>
          <p:spPr>
            <a:xfrm>
              <a:off x="1808050" y="1160919"/>
              <a:ext cx="5527901" cy="3756130"/>
            </a:xfrm>
            <a:prstGeom prst="rect">
              <a:avLst/>
            </a:prstGeom>
            <a:noFill/>
            <a:ln>
              <a:noFill/>
            </a:ln>
          </p:spPr>
        </p:pic>
        <p:sp>
          <p:nvSpPr>
            <p:cNvPr id="568" name="Google Shape;568;p61"/>
            <p:cNvSpPr txBox="1"/>
            <p:nvPr/>
          </p:nvSpPr>
          <p:spPr>
            <a:xfrm>
              <a:off x="5448000" y="484025"/>
              <a:ext cx="29760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iro"/>
                  <a:ea typeface="Cairo"/>
                  <a:cs typeface="Cairo"/>
                  <a:sym typeface="Cairo"/>
                </a:rPr>
                <a:t>Mean = 4.06, SD = 0.81</a:t>
              </a:r>
              <a:endParaRPr sz="2000">
                <a:solidFill>
                  <a:schemeClr val="dk1"/>
                </a:solidFill>
                <a:latin typeface="Cairo"/>
                <a:ea typeface="Cairo"/>
                <a:cs typeface="Cairo"/>
                <a:sym typeface="Cairo"/>
              </a:endParaRPr>
            </a:p>
          </p:txBody>
        </p:sp>
      </p:grpSp>
      <p:grpSp>
        <p:nvGrpSpPr>
          <p:cNvPr id="569" name="Google Shape;569;p61"/>
          <p:cNvGrpSpPr/>
          <p:nvPr/>
        </p:nvGrpSpPr>
        <p:grpSpPr>
          <a:xfrm>
            <a:off x="1640788" y="479775"/>
            <a:ext cx="6573475" cy="4441524"/>
            <a:chOff x="1808050" y="475525"/>
            <a:chExt cx="6573475" cy="4441524"/>
          </a:xfrm>
        </p:grpSpPr>
        <p:sp>
          <p:nvSpPr>
            <p:cNvPr id="570" name="Google Shape;570;p61"/>
            <p:cNvSpPr txBox="1"/>
            <p:nvPr/>
          </p:nvSpPr>
          <p:spPr>
            <a:xfrm>
              <a:off x="5405525" y="475525"/>
              <a:ext cx="29760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iro"/>
                  <a:ea typeface="Cairo"/>
                  <a:cs typeface="Cairo"/>
                  <a:sym typeface="Cairo"/>
                </a:rPr>
                <a:t>Mean = -0.66, SD = 22.2</a:t>
              </a:r>
              <a:endParaRPr sz="2000">
                <a:solidFill>
                  <a:schemeClr val="dk1"/>
                </a:solidFill>
                <a:latin typeface="Cairo"/>
                <a:ea typeface="Cairo"/>
                <a:cs typeface="Cairo"/>
                <a:sym typeface="Cairo"/>
              </a:endParaRPr>
            </a:p>
          </p:txBody>
        </p:sp>
        <p:pic>
          <p:nvPicPr>
            <p:cNvPr id="571" name="Google Shape;571;p61"/>
            <p:cNvPicPr preferRelativeResize="0"/>
            <p:nvPr/>
          </p:nvPicPr>
          <p:blipFill>
            <a:blip r:embed="rId4">
              <a:alphaModFix/>
            </a:blip>
            <a:stretch>
              <a:fillRect/>
            </a:stretch>
          </p:blipFill>
          <p:spPr>
            <a:xfrm>
              <a:off x="1808050" y="1160923"/>
              <a:ext cx="5527901" cy="375612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Responses</a:t>
            </a:r>
            <a:endParaRPr/>
          </a:p>
        </p:txBody>
      </p:sp>
      <p:sp>
        <p:nvSpPr>
          <p:cNvPr id="577" name="Google Shape;577;p62"/>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Overall, I think this paper provided a good </a:t>
            </a:r>
            <a:r>
              <a:rPr b="1" lang="en" sz="1400"/>
              <a:t>baseline for diverse design ideas</a:t>
            </a:r>
            <a:r>
              <a:rPr lang="en" sz="1400"/>
              <a:t> and how technological limitations of the time should not handicap the designer from thinking of diverse designs.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Rik G. </a:t>
            </a:r>
            <a:endParaRPr sz="1400"/>
          </a:p>
        </p:txBody>
      </p:sp>
      <p:sp>
        <p:nvSpPr>
          <p:cNvPr id="578" name="Google Shape;578;p62"/>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 </a:t>
            </a:r>
            <a:r>
              <a:rPr b="1" lang="en" sz="1400"/>
              <a:t>Dr. Bush perpetuates some concerning stereotypes.</a:t>
            </a:r>
            <a:r>
              <a:rPr lang="en" sz="1400"/>
              <a:t> [...] "roomful of girls" would manage computer machines </a:t>
            </a:r>
            <a:r>
              <a:rPr b="1" lang="en" sz="1400"/>
              <a:t>perpetuates gender stereotypes</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 Carson M.</a:t>
            </a:r>
            <a:endParaRPr sz="1400"/>
          </a:p>
        </p:txBody>
      </p:sp>
      <p:sp>
        <p:nvSpPr>
          <p:cNvPr id="579" name="Google Shape;579;p62"/>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 at the end of WW2 when primary focus was</a:t>
            </a:r>
            <a:r>
              <a:rPr b="1" lang="en" sz="1400"/>
              <a:t> facilitating the war efforts </a:t>
            </a:r>
            <a:r>
              <a:rPr lang="en" sz="1400"/>
              <a:t>[...] into societal advancements overall is pretty interesting.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Alekhya 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580" name="Google Shape;580;p62"/>
          <p:cNvSpPr txBox="1"/>
          <p:nvPr>
            <p:ph idx="4" type="subTitle"/>
          </p:nvPr>
        </p:nvSpPr>
        <p:spPr>
          <a:xfrm>
            <a:off x="5052125" y="32438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 </a:t>
            </a:r>
            <a:r>
              <a:rPr lang="en" sz="1400"/>
              <a:t>[...] </a:t>
            </a:r>
            <a:r>
              <a:rPr lang="en" sz="1400"/>
              <a:t>did not address the potential societal impacts [...] including </a:t>
            </a:r>
            <a:r>
              <a:rPr b="1" lang="en" sz="1400"/>
              <a:t>privacy, misinformation, or data security.</a:t>
            </a:r>
            <a:r>
              <a:rPr lang="en" sz="1400"/>
              <a:t> By focusing only on the benefits of information sharing, he missed the potential risks.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 Dewayne B.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p>
        </p:txBody>
      </p:sp>
      <p:sp>
        <p:nvSpPr>
          <p:cNvPr id="581" name="Google Shape;581;p62"/>
          <p:cNvSpPr txBox="1"/>
          <p:nvPr/>
        </p:nvSpPr>
        <p:spPr>
          <a:xfrm>
            <a:off x="5161475" y="1326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2" name="Google Shape;582;p62"/>
          <p:cNvSpPr txBox="1"/>
          <p:nvPr/>
        </p:nvSpPr>
        <p:spPr>
          <a:xfrm>
            <a:off x="5161475" y="2999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txBox="1"/>
          <p:nvPr>
            <p:ph idx="4" type="subTitle"/>
          </p:nvPr>
        </p:nvSpPr>
        <p:spPr>
          <a:xfrm>
            <a:off x="5368851" y="1710825"/>
            <a:ext cx="25965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(not) so good…</a:t>
            </a:r>
            <a:endParaRPr/>
          </a:p>
        </p:txBody>
      </p:sp>
      <p:sp>
        <p:nvSpPr>
          <p:cNvPr id="588" name="Google Shape;588;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Fantastical Inventions</a:t>
            </a:r>
            <a:endParaRPr/>
          </a:p>
        </p:txBody>
      </p:sp>
      <p:sp>
        <p:nvSpPr>
          <p:cNvPr id="589" name="Google Shape;589;p63"/>
          <p:cNvSpPr txBox="1"/>
          <p:nvPr>
            <p:ph idx="3" type="subTitle"/>
          </p:nvPr>
        </p:nvSpPr>
        <p:spPr>
          <a:xfrm>
            <a:off x="741250" y="17870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good…</a:t>
            </a:r>
            <a:endParaRPr/>
          </a:p>
        </p:txBody>
      </p:sp>
      <p:grpSp>
        <p:nvGrpSpPr>
          <p:cNvPr id="590" name="Google Shape;590;p63"/>
          <p:cNvGrpSpPr/>
          <p:nvPr/>
        </p:nvGrpSpPr>
        <p:grpSpPr>
          <a:xfrm>
            <a:off x="5460572" y="1311427"/>
            <a:ext cx="340186" cy="340168"/>
            <a:chOff x="5053900" y="3804850"/>
            <a:chExt cx="483150" cy="483125"/>
          </a:xfrm>
        </p:grpSpPr>
        <p:sp>
          <p:nvSpPr>
            <p:cNvPr id="591" name="Google Shape;591;p63"/>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 name="Google Shape;592;p63"/>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 name="Google Shape;593;p63"/>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 name="Google Shape;594;p63"/>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 name="Google Shape;595;p63"/>
          <p:cNvSpPr/>
          <p:nvPr/>
        </p:nvSpPr>
        <p:spPr>
          <a:xfrm>
            <a:off x="825186" y="13031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63"/>
          <p:cNvPicPr preferRelativeResize="0"/>
          <p:nvPr/>
        </p:nvPicPr>
        <p:blipFill>
          <a:blip r:embed="rId3">
            <a:alphaModFix/>
          </a:blip>
          <a:stretch>
            <a:fillRect/>
          </a:stretch>
        </p:blipFill>
        <p:spPr>
          <a:xfrm>
            <a:off x="2841425" y="2322750"/>
            <a:ext cx="2287800" cy="1896132"/>
          </a:xfrm>
          <a:prstGeom prst="rect">
            <a:avLst/>
          </a:prstGeom>
          <a:noFill/>
          <a:ln>
            <a:noFill/>
          </a:ln>
        </p:spPr>
      </p:pic>
      <p:sp>
        <p:nvSpPr>
          <p:cNvPr id="597" name="Google Shape;597;p63"/>
          <p:cNvSpPr txBox="1"/>
          <p:nvPr/>
        </p:nvSpPr>
        <p:spPr>
          <a:xfrm>
            <a:off x="525600" y="4195675"/>
            <a:ext cx="21513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Supersecretary from </a:t>
            </a:r>
            <a:r>
              <a:rPr i="1" lang="en" sz="1200">
                <a:solidFill>
                  <a:schemeClr val="dk1"/>
                </a:solidFill>
                <a:latin typeface="Cairo"/>
                <a:ea typeface="Cairo"/>
                <a:cs typeface="Cairo"/>
                <a:sym typeface="Cairo"/>
              </a:rPr>
              <a:t>As We May Think  </a:t>
            </a:r>
            <a:r>
              <a:rPr lang="en" sz="1200">
                <a:solidFill>
                  <a:schemeClr val="dk1"/>
                </a:solidFill>
                <a:latin typeface="Cairo"/>
                <a:ea typeface="Cairo"/>
                <a:cs typeface="Cairo"/>
                <a:sym typeface="Cairo"/>
              </a:rPr>
              <a:t>(1945)</a:t>
            </a:r>
            <a:endParaRPr sz="1200">
              <a:solidFill>
                <a:schemeClr val="dk1"/>
              </a:solidFill>
              <a:latin typeface="Cairo"/>
              <a:ea typeface="Cairo"/>
              <a:cs typeface="Cairo"/>
              <a:sym typeface="Cairo"/>
            </a:endParaRPr>
          </a:p>
        </p:txBody>
      </p:sp>
      <p:sp>
        <p:nvSpPr>
          <p:cNvPr id="598" name="Google Shape;598;p63"/>
          <p:cNvSpPr txBox="1"/>
          <p:nvPr/>
        </p:nvSpPr>
        <p:spPr>
          <a:xfrm>
            <a:off x="2798088" y="4195675"/>
            <a:ext cx="21513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Thinking Machines </a:t>
            </a:r>
            <a:r>
              <a:rPr lang="en" sz="1200">
                <a:solidFill>
                  <a:schemeClr val="dk1"/>
                </a:solidFill>
                <a:latin typeface="Cairo"/>
                <a:ea typeface="Cairo"/>
                <a:cs typeface="Cairo"/>
                <a:sym typeface="Cairo"/>
              </a:rPr>
              <a:t>from </a:t>
            </a:r>
            <a:r>
              <a:rPr i="1" lang="en" sz="1200">
                <a:solidFill>
                  <a:schemeClr val="dk1"/>
                </a:solidFill>
                <a:latin typeface="Cairo"/>
                <a:ea typeface="Cairo"/>
                <a:cs typeface="Cairo"/>
                <a:sym typeface="Cairo"/>
              </a:rPr>
              <a:t>As We May Think </a:t>
            </a:r>
            <a:r>
              <a:rPr lang="en" sz="1200">
                <a:solidFill>
                  <a:schemeClr val="dk1"/>
                </a:solidFill>
                <a:latin typeface="Cairo"/>
                <a:ea typeface="Cairo"/>
                <a:cs typeface="Cairo"/>
                <a:sym typeface="Cairo"/>
              </a:rPr>
              <a:t>(1945)</a:t>
            </a:r>
            <a:endParaRPr sz="1200">
              <a:solidFill>
                <a:schemeClr val="dk1"/>
              </a:solidFill>
              <a:latin typeface="Cairo"/>
              <a:ea typeface="Cairo"/>
              <a:cs typeface="Cairo"/>
              <a:sym typeface="Cairo"/>
            </a:endParaRPr>
          </a:p>
        </p:txBody>
      </p:sp>
      <p:pic>
        <p:nvPicPr>
          <p:cNvPr id="599" name="Google Shape;599;p63"/>
          <p:cNvPicPr preferRelativeResize="0"/>
          <p:nvPr/>
        </p:nvPicPr>
        <p:blipFill>
          <a:blip r:embed="rId4">
            <a:alphaModFix/>
          </a:blip>
          <a:stretch>
            <a:fillRect/>
          </a:stretch>
        </p:blipFill>
        <p:spPr>
          <a:xfrm>
            <a:off x="5670850" y="2219738"/>
            <a:ext cx="1292950" cy="1380061"/>
          </a:xfrm>
          <a:prstGeom prst="rect">
            <a:avLst/>
          </a:prstGeom>
          <a:noFill/>
          <a:ln>
            <a:noFill/>
          </a:ln>
        </p:spPr>
      </p:pic>
      <p:pic>
        <p:nvPicPr>
          <p:cNvPr id="600" name="Google Shape;600;p63"/>
          <p:cNvPicPr preferRelativeResize="0"/>
          <p:nvPr/>
        </p:nvPicPr>
        <p:blipFill>
          <a:blip r:embed="rId5">
            <a:alphaModFix/>
          </a:blip>
          <a:stretch>
            <a:fillRect/>
          </a:stretch>
        </p:blipFill>
        <p:spPr>
          <a:xfrm>
            <a:off x="7184575" y="2160515"/>
            <a:ext cx="1473874" cy="2752786"/>
          </a:xfrm>
          <a:prstGeom prst="rect">
            <a:avLst/>
          </a:prstGeom>
          <a:noFill/>
          <a:ln>
            <a:noFill/>
          </a:ln>
        </p:spPr>
      </p:pic>
      <p:pic>
        <p:nvPicPr>
          <p:cNvPr id="601" name="Google Shape;601;p63"/>
          <p:cNvPicPr preferRelativeResize="0"/>
          <p:nvPr/>
        </p:nvPicPr>
        <p:blipFill rotWithShape="1">
          <a:blip r:embed="rId6">
            <a:alphaModFix/>
          </a:blip>
          <a:srcRect b="32102" l="0" r="0" t="0"/>
          <a:stretch/>
        </p:blipFill>
        <p:spPr>
          <a:xfrm>
            <a:off x="5670850" y="3573625"/>
            <a:ext cx="1292950" cy="1380050"/>
          </a:xfrm>
          <a:prstGeom prst="rect">
            <a:avLst/>
          </a:prstGeom>
          <a:noFill/>
          <a:ln>
            <a:noFill/>
          </a:ln>
        </p:spPr>
      </p:pic>
      <p:pic>
        <p:nvPicPr>
          <p:cNvPr id="602" name="Google Shape;602;p63"/>
          <p:cNvPicPr preferRelativeResize="0"/>
          <p:nvPr/>
        </p:nvPicPr>
        <p:blipFill>
          <a:blip r:embed="rId7">
            <a:alphaModFix/>
          </a:blip>
          <a:stretch>
            <a:fillRect/>
          </a:stretch>
        </p:blipFill>
        <p:spPr>
          <a:xfrm>
            <a:off x="525600" y="2363842"/>
            <a:ext cx="2151301" cy="18724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 Fiction</a:t>
            </a:r>
            <a:endParaRPr/>
          </a:p>
        </p:txBody>
      </p:sp>
      <p:sp>
        <p:nvSpPr>
          <p:cNvPr id="608" name="Google Shape;608;p64"/>
          <p:cNvSpPr txBox="1"/>
          <p:nvPr/>
        </p:nvSpPr>
        <p:spPr>
          <a:xfrm>
            <a:off x="2354400" y="3890875"/>
            <a:ext cx="21513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I, Robot and The Laws of Robotics by Isaac Asimov (1942)</a:t>
            </a:r>
            <a:endParaRPr i="1" sz="1200">
              <a:solidFill>
                <a:schemeClr val="dk1"/>
              </a:solidFill>
              <a:latin typeface="Cairo"/>
              <a:ea typeface="Cairo"/>
              <a:cs typeface="Cairo"/>
              <a:sym typeface="Cairo"/>
            </a:endParaRPr>
          </a:p>
        </p:txBody>
      </p:sp>
      <p:sp>
        <p:nvSpPr>
          <p:cNvPr id="609" name="Google Shape;609;p64"/>
          <p:cNvSpPr txBox="1"/>
          <p:nvPr/>
        </p:nvSpPr>
        <p:spPr>
          <a:xfrm>
            <a:off x="4945200" y="3890875"/>
            <a:ext cx="21513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iro"/>
                <a:ea typeface="Cairo"/>
                <a:cs typeface="Cairo"/>
                <a:sym typeface="Cairo"/>
              </a:rPr>
              <a:t>Astro Boy</a:t>
            </a:r>
            <a:r>
              <a:rPr lang="en" sz="1200">
                <a:solidFill>
                  <a:schemeClr val="dk1"/>
                </a:solidFill>
                <a:latin typeface="Cairo"/>
                <a:ea typeface="Cairo"/>
                <a:cs typeface="Cairo"/>
                <a:sym typeface="Cairo"/>
              </a:rPr>
              <a:t> by Osamu Tezuka (1952)</a:t>
            </a:r>
            <a:endParaRPr i="1" sz="1200">
              <a:solidFill>
                <a:schemeClr val="dk1"/>
              </a:solidFill>
              <a:latin typeface="Cairo"/>
              <a:ea typeface="Cairo"/>
              <a:cs typeface="Cairo"/>
              <a:sym typeface="Cairo"/>
            </a:endParaRPr>
          </a:p>
        </p:txBody>
      </p:sp>
      <p:pic>
        <p:nvPicPr>
          <p:cNvPr id="610" name="Google Shape;610;p64"/>
          <p:cNvPicPr preferRelativeResize="0"/>
          <p:nvPr/>
        </p:nvPicPr>
        <p:blipFill>
          <a:blip r:embed="rId3">
            <a:alphaModFix/>
          </a:blip>
          <a:stretch>
            <a:fillRect/>
          </a:stretch>
        </p:blipFill>
        <p:spPr>
          <a:xfrm>
            <a:off x="2488525" y="1227563"/>
            <a:ext cx="1658100" cy="2688375"/>
          </a:xfrm>
          <a:prstGeom prst="rect">
            <a:avLst/>
          </a:prstGeom>
          <a:noFill/>
          <a:ln>
            <a:noFill/>
          </a:ln>
        </p:spPr>
      </p:pic>
      <p:pic>
        <p:nvPicPr>
          <p:cNvPr id="611" name="Google Shape;611;p64"/>
          <p:cNvPicPr preferRelativeResize="0"/>
          <p:nvPr/>
        </p:nvPicPr>
        <p:blipFill>
          <a:blip r:embed="rId4">
            <a:alphaModFix/>
          </a:blip>
          <a:stretch>
            <a:fillRect/>
          </a:stretch>
        </p:blipFill>
        <p:spPr>
          <a:xfrm>
            <a:off x="5191800" y="1227574"/>
            <a:ext cx="1658100" cy="2561764"/>
          </a:xfrm>
          <a:prstGeom prst="rect">
            <a:avLst/>
          </a:prstGeom>
          <a:noFill/>
          <a:ln>
            <a:noFill/>
          </a:ln>
        </p:spPr>
      </p:pic>
      <p:pic>
        <p:nvPicPr>
          <p:cNvPr id="612" name="Google Shape;612;p64"/>
          <p:cNvPicPr preferRelativeResize="0"/>
          <p:nvPr/>
        </p:nvPicPr>
        <p:blipFill rotWithShape="1">
          <a:blip r:embed="rId5">
            <a:alphaModFix/>
          </a:blip>
          <a:srcRect b="0" l="0" r="33146" t="0"/>
          <a:stretch/>
        </p:blipFill>
        <p:spPr>
          <a:xfrm>
            <a:off x="2679763" y="1227575"/>
            <a:ext cx="3784474" cy="3184150"/>
          </a:xfrm>
          <a:prstGeom prst="rect">
            <a:avLst/>
          </a:prstGeom>
          <a:noFill/>
          <a:ln>
            <a:noFill/>
          </a:ln>
        </p:spPr>
      </p:pic>
      <p:pic>
        <p:nvPicPr>
          <p:cNvPr id="613" name="Google Shape;613;p64"/>
          <p:cNvPicPr preferRelativeResize="0"/>
          <p:nvPr/>
        </p:nvPicPr>
        <p:blipFill>
          <a:blip r:embed="rId6">
            <a:alphaModFix/>
          </a:blip>
          <a:stretch>
            <a:fillRect/>
          </a:stretch>
        </p:blipFill>
        <p:spPr>
          <a:xfrm>
            <a:off x="2642549" y="1151375"/>
            <a:ext cx="3858899" cy="3777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5"/>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5"/>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5"/>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65"/>
          <p:cNvPicPr preferRelativeResize="0"/>
          <p:nvPr/>
        </p:nvPicPr>
        <p:blipFill>
          <a:blip r:embed="rId3">
            <a:alphaModFix/>
          </a:blip>
          <a:stretch>
            <a:fillRect/>
          </a:stretch>
        </p:blipFill>
        <p:spPr>
          <a:xfrm>
            <a:off x="186250" y="445027"/>
            <a:ext cx="8771500" cy="2602850"/>
          </a:xfrm>
          <a:prstGeom prst="rect">
            <a:avLst/>
          </a:prstGeom>
          <a:noFill/>
          <a:ln>
            <a:noFill/>
          </a:ln>
        </p:spPr>
      </p:pic>
      <p:pic>
        <p:nvPicPr>
          <p:cNvPr id="624" name="Google Shape;624;p65"/>
          <p:cNvPicPr preferRelativeResize="0"/>
          <p:nvPr/>
        </p:nvPicPr>
        <p:blipFill>
          <a:blip r:embed="rId4">
            <a:alphaModFix/>
          </a:blip>
          <a:stretch>
            <a:fillRect/>
          </a:stretch>
        </p:blipFill>
        <p:spPr>
          <a:xfrm>
            <a:off x="1677850" y="3047875"/>
            <a:ext cx="5975950" cy="192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Human Processor</a:t>
            </a:r>
            <a:endParaRPr/>
          </a:p>
        </p:txBody>
      </p:sp>
      <p:sp>
        <p:nvSpPr>
          <p:cNvPr id="630" name="Google Shape;630;p66"/>
          <p:cNvSpPr txBox="1"/>
          <p:nvPr>
            <p:ph idx="1" type="subTitle"/>
          </p:nvPr>
        </p:nvSpPr>
        <p:spPr>
          <a:xfrm>
            <a:off x="865525" y="4319425"/>
            <a:ext cx="2189400" cy="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Bubble Cursor. Tovi Grossman, Ravin Balakrishnan. CHI 2005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1" name="Google Shape;631;p66"/>
          <p:cNvSpPr txBox="1"/>
          <p:nvPr>
            <p:ph idx="3" type="subTitle"/>
          </p:nvPr>
        </p:nvSpPr>
        <p:spPr>
          <a:xfrm>
            <a:off x="5108575" y="4319425"/>
            <a:ext cx="2189400" cy="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Phone number design. Working Memory Limit</a:t>
            </a:r>
            <a:endParaRPr/>
          </a:p>
        </p:txBody>
      </p:sp>
      <p:sp>
        <p:nvSpPr>
          <p:cNvPr id="632" name="Google Shape;632;p66"/>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66"/>
          <p:cNvPicPr preferRelativeResize="0"/>
          <p:nvPr/>
        </p:nvPicPr>
        <p:blipFill>
          <a:blip r:embed="rId3">
            <a:alphaModFix/>
          </a:blip>
          <a:stretch>
            <a:fillRect/>
          </a:stretch>
        </p:blipFill>
        <p:spPr>
          <a:xfrm>
            <a:off x="715100" y="1856503"/>
            <a:ext cx="3655175" cy="2386722"/>
          </a:xfrm>
          <a:prstGeom prst="rect">
            <a:avLst/>
          </a:prstGeom>
          <a:noFill/>
          <a:ln>
            <a:noFill/>
          </a:ln>
        </p:spPr>
      </p:pic>
      <p:pic>
        <p:nvPicPr>
          <p:cNvPr id="634" name="Google Shape;634;p66"/>
          <p:cNvPicPr preferRelativeResize="0"/>
          <p:nvPr/>
        </p:nvPicPr>
        <p:blipFill>
          <a:blip r:embed="rId4">
            <a:alphaModFix/>
          </a:blip>
          <a:stretch>
            <a:fillRect/>
          </a:stretch>
        </p:blipFill>
        <p:spPr>
          <a:xfrm>
            <a:off x="5108575" y="1642824"/>
            <a:ext cx="2509315" cy="2676600"/>
          </a:xfrm>
          <a:prstGeom prst="rect">
            <a:avLst/>
          </a:prstGeom>
          <a:noFill/>
          <a:ln>
            <a:noFill/>
          </a:ln>
        </p:spPr>
      </p:pic>
      <p:pic>
        <p:nvPicPr>
          <p:cNvPr id="635" name="Google Shape;635;p66"/>
          <p:cNvPicPr preferRelativeResize="0"/>
          <p:nvPr/>
        </p:nvPicPr>
        <p:blipFill>
          <a:blip r:embed="rId5">
            <a:alphaModFix/>
          </a:blip>
          <a:stretch>
            <a:fillRect/>
          </a:stretch>
        </p:blipFill>
        <p:spPr>
          <a:xfrm>
            <a:off x="6477224" y="185850"/>
            <a:ext cx="1479786" cy="145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67"/>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Type</a:t>
            </a:r>
            <a:endParaRPr/>
          </a:p>
        </p:txBody>
      </p:sp>
      <p:sp>
        <p:nvSpPr>
          <p:cNvPr id="641" name="Google Shape;64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 Model Human Processor</a:t>
            </a:r>
            <a:endParaRPr/>
          </a:p>
        </p:txBody>
      </p:sp>
      <p:sp>
        <p:nvSpPr>
          <p:cNvPr id="642" name="Google Shape;642;p67"/>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amount of  visual, mental, and </a:t>
            </a:r>
            <a:r>
              <a:rPr lang="en"/>
              <a:t>audio</a:t>
            </a:r>
            <a:r>
              <a:rPr lang="en"/>
              <a:t> storage we can retain.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be short-term (fast and limited) or long-term (slow and unlimited (?))</a:t>
            </a:r>
            <a:endParaRPr/>
          </a:p>
        </p:txBody>
      </p:sp>
      <p:sp>
        <p:nvSpPr>
          <p:cNvPr id="643" name="Google Shape;643;p67"/>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amount of time data remains </a:t>
            </a:r>
            <a:r>
              <a:rPr lang="en"/>
              <a:t>relevant</a:t>
            </a:r>
            <a:r>
              <a:rPr lang="en"/>
              <a:t> in storage. Differs based on long term storage and short term storage.</a:t>
            </a:r>
            <a:endParaRPr/>
          </a:p>
        </p:txBody>
      </p:sp>
      <p:sp>
        <p:nvSpPr>
          <p:cNvPr id="644" name="Google Shape;644;p67"/>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information are you receiving.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Acoustic? Tactile? Visual? </a:t>
            </a:r>
            <a:endParaRPr/>
          </a:p>
        </p:txBody>
      </p:sp>
      <p:sp>
        <p:nvSpPr>
          <p:cNvPr id="645" name="Google Shape;645;p67"/>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it takes the mind to process inputs.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 For visual inputs. The information must pass through the eyes, to the mind, and then to the body. Each movement and processing time has a cycle time.</a:t>
            </a:r>
            <a:endParaRPr/>
          </a:p>
        </p:txBody>
      </p:sp>
      <p:sp>
        <p:nvSpPr>
          <p:cNvPr id="646" name="Google Shape;646;p67"/>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 Capacity</a:t>
            </a:r>
            <a:endParaRPr/>
          </a:p>
        </p:txBody>
      </p:sp>
      <p:sp>
        <p:nvSpPr>
          <p:cNvPr id="647" name="Google Shape;647;p67"/>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Decay Time</a:t>
            </a:r>
            <a:endParaRPr/>
          </a:p>
        </p:txBody>
      </p:sp>
      <p:sp>
        <p:nvSpPr>
          <p:cNvPr id="648" name="Google Shape;648;p67"/>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Cycle Time</a:t>
            </a:r>
            <a:endParaRPr/>
          </a:p>
        </p:txBody>
      </p:sp>
      <p:grpSp>
        <p:nvGrpSpPr>
          <p:cNvPr id="649" name="Google Shape;649;p67"/>
          <p:cNvGrpSpPr/>
          <p:nvPr/>
        </p:nvGrpSpPr>
        <p:grpSpPr>
          <a:xfrm>
            <a:off x="4631496" y="1425509"/>
            <a:ext cx="329201" cy="329201"/>
            <a:chOff x="5648375" y="238125"/>
            <a:chExt cx="483125" cy="483125"/>
          </a:xfrm>
        </p:grpSpPr>
        <p:sp>
          <p:nvSpPr>
            <p:cNvPr id="650" name="Google Shape;650;p67"/>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 name="Google Shape;651;p67"/>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 name="Google Shape;652;p67"/>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 name="Google Shape;653;p67"/>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67"/>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 name="Google Shape;655;p67"/>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 name="Google Shape;656;p67"/>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67"/>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 name="Google Shape;658;p67"/>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 name="Google Shape;659;p67"/>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 name="Google Shape;660;p67"/>
          <p:cNvGrpSpPr/>
          <p:nvPr/>
        </p:nvGrpSpPr>
        <p:grpSpPr>
          <a:xfrm>
            <a:off x="777477" y="3095818"/>
            <a:ext cx="382269" cy="329184"/>
            <a:chOff x="-45664625" y="2352225"/>
            <a:chExt cx="300125" cy="263875"/>
          </a:xfrm>
        </p:grpSpPr>
        <p:sp>
          <p:nvSpPr>
            <p:cNvPr id="661" name="Google Shape;661;p67"/>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7"/>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7"/>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7"/>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7"/>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7"/>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7"/>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67"/>
          <p:cNvGrpSpPr/>
          <p:nvPr/>
        </p:nvGrpSpPr>
        <p:grpSpPr>
          <a:xfrm>
            <a:off x="4642844" y="3081244"/>
            <a:ext cx="306516" cy="358349"/>
            <a:chOff x="-48237000" y="2342650"/>
            <a:chExt cx="256800" cy="300225"/>
          </a:xfrm>
        </p:grpSpPr>
        <p:sp>
          <p:nvSpPr>
            <p:cNvPr id="669" name="Google Shape;669;p67"/>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7"/>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67"/>
          <p:cNvGrpSpPr/>
          <p:nvPr/>
        </p:nvGrpSpPr>
        <p:grpSpPr>
          <a:xfrm>
            <a:off x="789490" y="1410988"/>
            <a:ext cx="358229" cy="358199"/>
            <a:chOff x="-46401050" y="2333325"/>
            <a:chExt cx="300125" cy="300100"/>
          </a:xfrm>
        </p:grpSpPr>
        <p:sp>
          <p:nvSpPr>
            <p:cNvPr id="673" name="Google Shape;673;p67"/>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7"/>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7"/>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7"/>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682" name="Google Shape;682;p68"/>
          <p:cNvSpPr txBox="1"/>
          <p:nvPr>
            <p:ph idx="1" type="body"/>
          </p:nvPr>
        </p:nvSpPr>
        <p:spPr>
          <a:xfrm>
            <a:off x="720000" y="1090225"/>
            <a:ext cx="7872000" cy="348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Are science fiction writings and “fantastical inventions” research? </a:t>
            </a:r>
            <a:endParaRPr sz="1800"/>
          </a:p>
          <a:p>
            <a:pPr indent="-342900" lvl="0" marL="457200" rtl="0" algn="l">
              <a:lnSpc>
                <a:spcPct val="150000"/>
              </a:lnSpc>
              <a:spcBef>
                <a:spcPts val="0"/>
              </a:spcBef>
              <a:spcAft>
                <a:spcPts val="0"/>
              </a:spcAft>
              <a:buSzPts val="1800"/>
              <a:buAutoNum type="arabicPeriod"/>
            </a:pPr>
            <a:r>
              <a:rPr lang="en" sz="1800"/>
              <a:t>How has competition in research affected its quality? How does this affect the democratization of knowledge and creating new knowledge?</a:t>
            </a:r>
            <a:endParaRPr sz="1800"/>
          </a:p>
          <a:p>
            <a:pPr indent="0" lvl="0" marL="0" rtl="0" algn="l">
              <a:lnSpc>
                <a:spcPct val="150000"/>
              </a:lnSpc>
              <a:spcBef>
                <a:spcPts val="0"/>
              </a:spcBef>
              <a:spcAft>
                <a:spcPts val="0"/>
              </a:spcAft>
              <a:buNone/>
            </a:pPr>
            <a:r>
              <a:t/>
            </a:r>
            <a:endParaRPr sz="1800"/>
          </a:p>
        </p:txBody>
      </p:sp>
      <p:pic>
        <p:nvPicPr>
          <p:cNvPr descr="Made by a fellow teacher :)&#10;2 Minute Timer: Cute Pencil Background&#10;No Alarm Sound at End, No Music" id="683" name="Google Shape;683;p68" title="2 Minute Cute Back to School Timer (Silent)">
            <a:hlinkClick r:id="rId3"/>
          </p:cNvPr>
          <p:cNvPicPr preferRelativeResize="0"/>
          <p:nvPr/>
        </p:nvPicPr>
        <p:blipFill>
          <a:blip r:embed="rId4">
            <a:alphaModFix/>
          </a:blip>
          <a:stretch>
            <a:fillRect/>
          </a:stretch>
        </p:blipFill>
        <p:spPr>
          <a:xfrm>
            <a:off x="2694925" y="2814875"/>
            <a:ext cx="3776575" cy="212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9"/>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689" name="Google Shape;689;p69"/>
          <p:cNvSpPr txBox="1"/>
          <p:nvPr>
            <p:ph type="title"/>
          </p:nvPr>
        </p:nvSpPr>
        <p:spPr>
          <a:xfrm>
            <a:off x="4047175" y="2388500"/>
            <a:ext cx="4383600" cy="23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Influence of “As We May Think”</a:t>
            </a:r>
            <a:endParaRPr/>
          </a:p>
        </p:txBody>
      </p:sp>
      <p:sp>
        <p:nvSpPr>
          <p:cNvPr id="690" name="Google Shape;690;p69"/>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691" name="Google Shape;691;p69"/>
          <p:cNvGrpSpPr/>
          <p:nvPr/>
        </p:nvGrpSpPr>
        <p:grpSpPr>
          <a:xfrm rot="756538">
            <a:off x="5159567" y="-1610422"/>
            <a:ext cx="4574157" cy="3479412"/>
            <a:chOff x="1522650" y="1117750"/>
            <a:chExt cx="4574075" cy="3479350"/>
          </a:xfrm>
        </p:grpSpPr>
        <p:sp>
          <p:nvSpPr>
            <p:cNvPr id="692" name="Google Shape;692;p6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2"/>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488" name="Google Shape;488;p52"/>
          <p:cNvSpPr txBox="1"/>
          <p:nvPr>
            <p:ph type="title"/>
          </p:nvPr>
        </p:nvSpPr>
        <p:spPr>
          <a:xfrm>
            <a:off x="4047175" y="2388500"/>
            <a:ext cx="49491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Goals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9" name="Google Shape;489;p52"/>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490" name="Google Shape;490;p52"/>
          <p:cNvGrpSpPr/>
          <p:nvPr/>
        </p:nvGrpSpPr>
        <p:grpSpPr>
          <a:xfrm rot="756538">
            <a:off x="5159567" y="-1610422"/>
            <a:ext cx="4574157" cy="3479412"/>
            <a:chOff x="1522650" y="1117750"/>
            <a:chExt cx="4574075" cy="3479350"/>
          </a:xfrm>
        </p:grpSpPr>
        <p:sp>
          <p:nvSpPr>
            <p:cNvPr id="491" name="Google Shape;491;p5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0"/>
          <p:cNvPicPr preferRelativeResize="0"/>
          <p:nvPr/>
        </p:nvPicPr>
        <p:blipFill>
          <a:blip r:embed="rId3">
            <a:alphaModFix/>
          </a:blip>
          <a:stretch>
            <a:fillRect/>
          </a:stretch>
        </p:blipFill>
        <p:spPr>
          <a:xfrm>
            <a:off x="184175" y="2035325"/>
            <a:ext cx="3059325" cy="1887175"/>
          </a:xfrm>
          <a:prstGeom prst="rect">
            <a:avLst/>
          </a:prstGeom>
          <a:noFill/>
          <a:ln>
            <a:noFill/>
          </a:ln>
        </p:spPr>
      </p:pic>
      <p:pic>
        <p:nvPicPr>
          <p:cNvPr id="699" name="Google Shape;699;p70"/>
          <p:cNvPicPr preferRelativeResize="0"/>
          <p:nvPr/>
        </p:nvPicPr>
        <p:blipFill>
          <a:blip r:embed="rId4">
            <a:alphaModFix/>
          </a:blip>
          <a:stretch>
            <a:fillRect/>
          </a:stretch>
        </p:blipFill>
        <p:spPr>
          <a:xfrm>
            <a:off x="5745400" y="3201588"/>
            <a:ext cx="2393176" cy="1574275"/>
          </a:xfrm>
          <a:prstGeom prst="rect">
            <a:avLst/>
          </a:prstGeom>
          <a:noFill/>
          <a:ln>
            <a:noFill/>
          </a:ln>
        </p:spPr>
      </p:pic>
      <p:pic>
        <p:nvPicPr>
          <p:cNvPr id="700" name="Google Shape;700;p70"/>
          <p:cNvPicPr preferRelativeResize="0"/>
          <p:nvPr/>
        </p:nvPicPr>
        <p:blipFill>
          <a:blip r:embed="rId5">
            <a:alphaModFix/>
          </a:blip>
          <a:stretch>
            <a:fillRect/>
          </a:stretch>
        </p:blipFill>
        <p:spPr>
          <a:xfrm>
            <a:off x="5252499" y="1321375"/>
            <a:ext cx="2628100" cy="1619225"/>
          </a:xfrm>
          <a:prstGeom prst="rect">
            <a:avLst/>
          </a:prstGeom>
          <a:noFill/>
          <a:ln>
            <a:noFill/>
          </a:ln>
        </p:spPr>
      </p:pic>
      <p:pic>
        <p:nvPicPr>
          <p:cNvPr id="701" name="Google Shape;701;p70"/>
          <p:cNvPicPr preferRelativeResize="0"/>
          <p:nvPr/>
        </p:nvPicPr>
        <p:blipFill>
          <a:blip r:embed="rId6">
            <a:alphaModFix/>
          </a:blip>
          <a:stretch>
            <a:fillRect/>
          </a:stretch>
        </p:blipFill>
        <p:spPr>
          <a:xfrm>
            <a:off x="4156925" y="2267625"/>
            <a:ext cx="1922500" cy="1922500"/>
          </a:xfrm>
          <a:prstGeom prst="rect">
            <a:avLst/>
          </a:prstGeom>
          <a:noFill/>
          <a:ln>
            <a:noFill/>
          </a:ln>
        </p:spPr>
      </p:pic>
      <p:sp>
        <p:nvSpPr>
          <p:cNvPr id="702" name="Google Shape;702;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 Tech and Daily Logging</a:t>
            </a:r>
            <a:endParaRPr/>
          </a:p>
        </p:txBody>
      </p:sp>
      <p:cxnSp>
        <p:nvCxnSpPr>
          <p:cNvPr id="703" name="Google Shape;703;p70"/>
          <p:cNvCxnSpPr/>
          <p:nvPr/>
        </p:nvCxnSpPr>
        <p:spPr>
          <a:xfrm flipH="1" rot="10800000">
            <a:off x="3393275" y="1732075"/>
            <a:ext cx="1783500" cy="805200"/>
          </a:xfrm>
          <a:prstGeom prst="straightConnector1">
            <a:avLst/>
          </a:prstGeom>
          <a:noFill/>
          <a:ln cap="flat" cmpd="sng" w="9525">
            <a:solidFill>
              <a:schemeClr val="accent1"/>
            </a:solidFill>
            <a:prstDash val="solid"/>
            <a:round/>
            <a:headEnd len="med" w="med" type="none"/>
            <a:tailEnd len="med" w="med" type="triangle"/>
          </a:ln>
        </p:spPr>
      </p:cxnSp>
      <p:cxnSp>
        <p:nvCxnSpPr>
          <p:cNvPr id="704" name="Google Shape;704;p70"/>
          <p:cNvCxnSpPr/>
          <p:nvPr/>
        </p:nvCxnSpPr>
        <p:spPr>
          <a:xfrm>
            <a:off x="3469000" y="3871025"/>
            <a:ext cx="2139000" cy="741600"/>
          </a:xfrm>
          <a:prstGeom prst="straightConnector1">
            <a:avLst/>
          </a:prstGeom>
          <a:noFill/>
          <a:ln cap="flat" cmpd="sng" w="9525">
            <a:solidFill>
              <a:schemeClr val="accent1"/>
            </a:solidFill>
            <a:prstDash val="solid"/>
            <a:round/>
            <a:headEnd len="med" w="med" type="none"/>
            <a:tailEnd len="med" w="med" type="triangle"/>
          </a:ln>
        </p:spPr>
      </p:cxnSp>
      <p:cxnSp>
        <p:nvCxnSpPr>
          <p:cNvPr id="705" name="Google Shape;705;p70"/>
          <p:cNvCxnSpPr/>
          <p:nvPr/>
        </p:nvCxnSpPr>
        <p:spPr>
          <a:xfrm>
            <a:off x="3502500" y="3111213"/>
            <a:ext cx="851100" cy="21300"/>
          </a:xfrm>
          <a:prstGeom prst="straightConnector1">
            <a:avLst/>
          </a:prstGeom>
          <a:noFill/>
          <a:ln cap="flat" cmpd="sng" w="9525">
            <a:solidFill>
              <a:schemeClr val="accent1"/>
            </a:solidFill>
            <a:prstDash val="solid"/>
            <a:round/>
            <a:headEnd len="med" w="med" type="none"/>
            <a:tailEnd len="med" w="med" type="triangle"/>
          </a:ln>
        </p:spPr>
      </p:cxnSp>
      <p:sp>
        <p:nvSpPr>
          <p:cNvPr id="706" name="Google Shape;706;p70"/>
          <p:cNvSpPr txBox="1"/>
          <p:nvPr/>
        </p:nvSpPr>
        <p:spPr>
          <a:xfrm>
            <a:off x="720000" y="3891900"/>
            <a:ext cx="21390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Do you see this idea today?</a:t>
            </a:r>
            <a:endParaRPr sz="1200">
              <a:solidFill>
                <a:schemeClr val="dk1"/>
              </a:solidFill>
              <a:latin typeface="Cairo"/>
              <a:ea typeface="Cairo"/>
              <a:cs typeface="Cairo"/>
              <a:sym typeface="Cai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Recognizing Speech</a:t>
            </a:r>
            <a:endParaRPr/>
          </a:p>
        </p:txBody>
      </p:sp>
      <p:pic>
        <p:nvPicPr>
          <p:cNvPr id="712" name="Google Shape;712;p71"/>
          <p:cNvPicPr preferRelativeResize="0"/>
          <p:nvPr/>
        </p:nvPicPr>
        <p:blipFill>
          <a:blip r:embed="rId3">
            <a:alphaModFix/>
          </a:blip>
          <a:stretch>
            <a:fillRect/>
          </a:stretch>
        </p:blipFill>
        <p:spPr>
          <a:xfrm>
            <a:off x="1040200" y="1971075"/>
            <a:ext cx="2466975" cy="1847850"/>
          </a:xfrm>
          <a:prstGeom prst="rect">
            <a:avLst/>
          </a:prstGeom>
          <a:noFill/>
          <a:ln>
            <a:noFill/>
          </a:ln>
        </p:spPr>
      </p:pic>
      <p:pic>
        <p:nvPicPr>
          <p:cNvPr id="713" name="Google Shape;713;p71"/>
          <p:cNvPicPr preferRelativeResize="0"/>
          <p:nvPr/>
        </p:nvPicPr>
        <p:blipFill>
          <a:blip r:embed="rId4">
            <a:alphaModFix/>
          </a:blip>
          <a:stretch>
            <a:fillRect/>
          </a:stretch>
        </p:blipFill>
        <p:spPr>
          <a:xfrm>
            <a:off x="5599250" y="1063975"/>
            <a:ext cx="2619375" cy="1743075"/>
          </a:xfrm>
          <a:prstGeom prst="rect">
            <a:avLst/>
          </a:prstGeom>
          <a:noFill/>
          <a:ln>
            <a:noFill/>
          </a:ln>
        </p:spPr>
      </p:pic>
      <p:pic>
        <p:nvPicPr>
          <p:cNvPr id="714" name="Google Shape;714;p71"/>
          <p:cNvPicPr preferRelativeResize="0"/>
          <p:nvPr/>
        </p:nvPicPr>
        <p:blipFill>
          <a:blip r:embed="rId5">
            <a:alphaModFix/>
          </a:blip>
          <a:stretch>
            <a:fillRect/>
          </a:stretch>
        </p:blipFill>
        <p:spPr>
          <a:xfrm>
            <a:off x="5432563" y="3133150"/>
            <a:ext cx="2952750" cy="1552575"/>
          </a:xfrm>
          <a:prstGeom prst="rect">
            <a:avLst/>
          </a:prstGeom>
          <a:noFill/>
          <a:ln>
            <a:noFill/>
          </a:ln>
        </p:spPr>
      </p:pic>
      <p:cxnSp>
        <p:nvCxnSpPr>
          <p:cNvPr id="715" name="Google Shape;715;p71"/>
          <p:cNvCxnSpPr/>
          <p:nvPr/>
        </p:nvCxnSpPr>
        <p:spPr>
          <a:xfrm flipH="1" rot="10800000">
            <a:off x="3849600" y="1684450"/>
            <a:ext cx="1536900" cy="1122600"/>
          </a:xfrm>
          <a:prstGeom prst="straightConnector1">
            <a:avLst/>
          </a:prstGeom>
          <a:noFill/>
          <a:ln cap="flat" cmpd="sng" w="9525">
            <a:solidFill>
              <a:schemeClr val="accent1"/>
            </a:solidFill>
            <a:prstDash val="solid"/>
            <a:round/>
            <a:headEnd len="med" w="med" type="none"/>
            <a:tailEnd len="med" w="med" type="triangle"/>
          </a:ln>
        </p:spPr>
      </p:cxnSp>
      <p:cxnSp>
        <p:nvCxnSpPr>
          <p:cNvPr id="716" name="Google Shape;716;p71"/>
          <p:cNvCxnSpPr/>
          <p:nvPr/>
        </p:nvCxnSpPr>
        <p:spPr>
          <a:xfrm>
            <a:off x="3849600" y="3296800"/>
            <a:ext cx="1929900" cy="6897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Memex </a:t>
            </a:r>
            <a:endParaRPr/>
          </a:p>
        </p:txBody>
      </p:sp>
      <p:pic>
        <p:nvPicPr>
          <p:cNvPr id="722" name="Google Shape;722;p72"/>
          <p:cNvPicPr preferRelativeResize="0"/>
          <p:nvPr/>
        </p:nvPicPr>
        <p:blipFill>
          <a:blip r:embed="rId3">
            <a:alphaModFix/>
          </a:blip>
          <a:stretch>
            <a:fillRect/>
          </a:stretch>
        </p:blipFill>
        <p:spPr>
          <a:xfrm>
            <a:off x="678000" y="1736651"/>
            <a:ext cx="2287801" cy="1835700"/>
          </a:xfrm>
          <a:prstGeom prst="rect">
            <a:avLst/>
          </a:prstGeom>
          <a:noFill/>
          <a:ln>
            <a:noFill/>
          </a:ln>
        </p:spPr>
      </p:pic>
      <p:sp>
        <p:nvSpPr>
          <p:cNvPr id="723" name="Google Shape;723;p72"/>
          <p:cNvSpPr txBox="1"/>
          <p:nvPr/>
        </p:nvSpPr>
        <p:spPr>
          <a:xfrm>
            <a:off x="754200" y="3586075"/>
            <a:ext cx="21513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Memex Interface from </a:t>
            </a:r>
            <a:r>
              <a:rPr i="1" lang="en" sz="1200">
                <a:solidFill>
                  <a:schemeClr val="dk1"/>
                </a:solidFill>
                <a:latin typeface="Cairo"/>
                <a:ea typeface="Cairo"/>
                <a:cs typeface="Cairo"/>
                <a:sym typeface="Cairo"/>
              </a:rPr>
              <a:t>As We May Think  </a:t>
            </a:r>
            <a:r>
              <a:rPr lang="en" sz="1200">
                <a:solidFill>
                  <a:schemeClr val="dk1"/>
                </a:solidFill>
                <a:latin typeface="Cairo"/>
                <a:ea typeface="Cairo"/>
                <a:cs typeface="Cairo"/>
                <a:sym typeface="Cairo"/>
              </a:rPr>
              <a:t>(1945)</a:t>
            </a:r>
            <a:endParaRPr sz="1200">
              <a:solidFill>
                <a:schemeClr val="dk1"/>
              </a:solidFill>
              <a:latin typeface="Cairo"/>
              <a:ea typeface="Cairo"/>
              <a:cs typeface="Cairo"/>
              <a:sym typeface="Cairo"/>
            </a:endParaRPr>
          </a:p>
        </p:txBody>
      </p:sp>
      <p:pic>
        <p:nvPicPr>
          <p:cNvPr id="724" name="Google Shape;724;p72"/>
          <p:cNvPicPr preferRelativeResize="0"/>
          <p:nvPr/>
        </p:nvPicPr>
        <p:blipFill>
          <a:blip r:embed="rId4">
            <a:alphaModFix/>
          </a:blip>
          <a:stretch>
            <a:fillRect/>
          </a:stretch>
        </p:blipFill>
        <p:spPr>
          <a:xfrm>
            <a:off x="5152875" y="480526"/>
            <a:ext cx="1667275" cy="920875"/>
          </a:xfrm>
          <a:prstGeom prst="rect">
            <a:avLst/>
          </a:prstGeom>
          <a:noFill/>
          <a:ln>
            <a:noFill/>
          </a:ln>
        </p:spPr>
      </p:pic>
      <p:pic>
        <p:nvPicPr>
          <p:cNvPr id="725" name="Google Shape;725;p72"/>
          <p:cNvPicPr preferRelativeResize="0"/>
          <p:nvPr/>
        </p:nvPicPr>
        <p:blipFill>
          <a:blip r:embed="rId5">
            <a:alphaModFix/>
          </a:blip>
          <a:stretch>
            <a:fillRect/>
          </a:stretch>
        </p:blipFill>
        <p:spPr>
          <a:xfrm>
            <a:off x="5528400" y="3575350"/>
            <a:ext cx="1291750" cy="1291750"/>
          </a:xfrm>
          <a:prstGeom prst="rect">
            <a:avLst/>
          </a:prstGeom>
          <a:noFill/>
          <a:ln>
            <a:noFill/>
          </a:ln>
        </p:spPr>
      </p:pic>
      <p:pic>
        <p:nvPicPr>
          <p:cNvPr id="726" name="Google Shape;726;p72"/>
          <p:cNvPicPr preferRelativeResize="0"/>
          <p:nvPr/>
        </p:nvPicPr>
        <p:blipFill>
          <a:blip r:embed="rId6">
            <a:alphaModFix/>
          </a:blip>
          <a:stretch>
            <a:fillRect/>
          </a:stretch>
        </p:blipFill>
        <p:spPr>
          <a:xfrm>
            <a:off x="4454275" y="1952063"/>
            <a:ext cx="1239375" cy="1239375"/>
          </a:xfrm>
          <a:prstGeom prst="rect">
            <a:avLst/>
          </a:prstGeom>
          <a:noFill/>
          <a:ln>
            <a:noFill/>
          </a:ln>
        </p:spPr>
      </p:pic>
      <p:pic>
        <p:nvPicPr>
          <p:cNvPr id="727" name="Google Shape;727;p72"/>
          <p:cNvPicPr preferRelativeResize="0"/>
          <p:nvPr/>
        </p:nvPicPr>
        <p:blipFill>
          <a:blip r:embed="rId7">
            <a:alphaModFix/>
          </a:blip>
          <a:stretch>
            <a:fillRect/>
          </a:stretch>
        </p:blipFill>
        <p:spPr>
          <a:xfrm>
            <a:off x="5872250" y="1979900"/>
            <a:ext cx="1183700" cy="1183700"/>
          </a:xfrm>
          <a:prstGeom prst="rect">
            <a:avLst/>
          </a:prstGeom>
          <a:noFill/>
          <a:ln>
            <a:noFill/>
          </a:ln>
        </p:spPr>
      </p:pic>
      <p:pic>
        <p:nvPicPr>
          <p:cNvPr id="728" name="Google Shape;728;p72"/>
          <p:cNvPicPr preferRelativeResize="0"/>
          <p:nvPr/>
        </p:nvPicPr>
        <p:blipFill rotWithShape="1">
          <a:blip r:embed="rId8">
            <a:alphaModFix/>
          </a:blip>
          <a:srcRect b="0" l="20823" r="0" t="0"/>
          <a:stretch/>
        </p:blipFill>
        <p:spPr>
          <a:xfrm>
            <a:off x="7145100" y="2135175"/>
            <a:ext cx="1126500" cy="1038650"/>
          </a:xfrm>
          <a:prstGeom prst="rect">
            <a:avLst/>
          </a:prstGeom>
          <a:noFill/>
          <a:ln>
            <a:noFill/>
          </a:ln>
        </p:spPr>
      </p:pic>
      <p:cxnSp>
        <p:nvCxnSpPr>
          <p:cNvPr id="729" name="Google Shape;729;p72"/>
          <p:cNvCxnSpPr/>
          <p:nvPr/>
        </p:nvCxnSpPr>
        <p:spPr>
          <a:xfrm flipH="1" rot="10800000">
            <a:off x="3222350" y="1082825"/>
            <a:ext cx="1536900" cy="1122600"/>
          </a:xfrm>
          <a:prstGeom prst="straightConnector1">
            <a:avLst/>
          </a:prstGeom>
          <a:noFill/>
          <a:ln cap="flat" cmpd="sng" w="9525">
            <a:solidFill>
              <a:schemeClr val="accent1"/>
            </a:solidFill>
            <a:prstDash val="solid"/>
            <a:round/>
            <a:headEnd len="med" w="med" type="none"/>
            <a:tailEnd len="med" w="med" type="triangle"/>
          </a:ln>
        </p:spPr>
      </p:cxnSp>
      <p:cxnSp>
        <p:nvCxnSpPr>
          <p:cNvPr id="730" name="Google Shape;730;p72"/>
          <p:cNvCxnSpPr/>
          <p:nvPr/>
        </p:nvCxnSpPr>
        <p:spPr>
          <a:xfrm>
            <a:off x="3292200" y="3431900"/>
            <a:ext cx="1929900" cy="689700"/>
          </a:xfrm>
          <a:prstGeom prst="straightConnector1">
            <a:avLst/>
          </a:prstGeom>
          <a:noFill/>
          <a:ln cap="flat" cmpd="sng" w="9525">
            <a:solidFill>
              <a:schemeClr val="accent1"/>
            </a:solidFill>
            <a:prstDash val="solid"/>
            <a:round/>
            <a:headEnd len="med" w="med" type="none"/>
            <a:tailEnd len="med" w="med" type="triangle"/>
          </a:ln>
        </p:spPr>
      </p:cxnSp>
      <p:cxnSp>
        <p:nvCxnSpPr>
          <p:cNvPr id="731" name="Google Shape;731;p72"/>
          <p:cNvCxnSpPr/>
          <p:nvPr/>
        </p:nvCxnSpPr>
        <p:spPr>
          <a:xfrm flipH="1" rot="10800000">
            <a:off x="3222350" y="2741900"/>
            <a:ext cx="1126500" cy="3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HCI</a:t>
            </a:r>
            <a:endParaRPr/>
          </a:p>
        </p:txBody>
      </p:sp>
      <p:sp>
        <p:nvSpPr>
          <p:cNvPr id="737" name="Google Shape;737;p73"/>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743" name="Google Shape;743;p74"/>
          <p:cNvSpPr txBox="1"/>
          <p:nvPr>
            <p:ph idx="1" type="body"/>
          </p:nvPr>
        </p:nvSpPr>
        <p:spPr>
          <a:xfrm>
            <a:off x="720000" y="1205663"/>
            <a:ext cx="7704000" cy="1502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What are the goals of modern HCI, and how are they similar or different from the goals of HCI in the past?</a:t>
            </a:r>
            <a:endParaRPr sz="1800"/>
          </a:p>
          <a:p>
            <a:pPr indent="0" lvl="0" marL="45720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p:txBody>
      </p:sp>
      <p:pic>
        <p:nvPicPr>
          <p:cNvPr descr="Made by a fellow teacher :)&#10;2 Minute Timer: Cute Pencil Background&#10;No Alarm Sound at End, No Music" id="744" name="Google Shape;744;p74" title="2 Minute Cute Back to School Timer (Silent)">
            <a:hlinkClick r:id="rId3"/>
          </p:cNvPr>
          <p:cNvPicPr preferRelativeResize="0"/>
          <p:nvPr/>
        </p:nvPicPr>
        <p:blipFill>
          <a:blip r:embed="rId4">
            <a:alphaModFix/>
          </a:blip>
          <a:stretch>
            <a:fillRect/>
          </a:stretch>
        </p:blipFill>
        <p:spPr>
          <a:xfrm>
            <a:off x="2694925" y="2738675"/>
            <a:ext cx="3776575" cy="212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HCI Goals</a:t>
            </a:r>
            <a:endParaRPr/>
          </a:p>
        </p:txBody>
      </p:sp>
      <p:sp>
        <p:nvSpPr>
          <p:cNvPr id="750" name="Google Shape;750;p75"/>
          <p:cNvSpPr txBox="1"/>
          <p:nvPr/>
        </p:nvSpPr>
        <p:spPr>
          <a:xfrm>
            <a:off x="1489238" y="1379125"/>
            <a:ext cx="18675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Inclusion and Accessibility</a:t>
            </a:r>
            <a:endParaRPr sz="1200">
              <a:solidFill>
                <a:schemeClr val="dk1"/>
              </a:solidFill>
              <a:latin typeface="Cairo"/>
              <a:ea typeface="Cairo"/>
              <a:cs typeface="Cairo"/>
              <a:sym typeface="Cairo"/>
            </a:endParaRPr>
          </a:p>
        </p:txBody>
      </p:sp>
      <p:sp>
        <p:nvSpPr>
          <p:cNvPr id="751" name="Google Shape;751;p75"/>
          <p:cNvSpPr txBox="1"/>
          <p:nvPr/>
        </p:nvSpPr>
        <p:spPr>
          <a:xfrm>
            <a:off x="6403800" y="1394200"/>
            <a:ext cx="11220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Sustainability</a:t>
            </a:r>
            <a:endParaRPr sz="1200">
              <a:solidFill>
                <a:schemeClr val="dk1"/>
              </a:solidFill>
              <a:latin typeface="Cairo"/>
              <a:ea typeface="Cairo"/>
              <a:cs typeface="Cairo"/>
              <a:sym typeface="Cairo"/>
            </a:endParaRPr>
          </a:p>
        </p:txBody>
      </p:sp>
      <p:sp>
        <p:nvSpPr>
          <p:cNvPr id="752" name="Google Shape;752;p75"/>
          <p:cNvSpPr txBox="1"/>
          <p:nvPr/>
        </p:nvSpPr>
        <p:spPr>
          <a:xfrm>
            <a:off x="3463900" y="2647575"/>
            <a:ext cx="20376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sp>
        <p:nvSpPr>
          <p:cNvPr id="753" name="Google Shape;753;p75"/>
          <p:cNvSpPr txBox="1"/>
          <p:nvPr/>
        </p:nvSpPr>
        <p:spPr>
          <a:xfrm>
            <a:off x="4071700" y="3929913"/>
            <a:ext cx="14856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Privacy and Ethics</a:t>
            </a:r>
            <a:endParaRPr sz="1200">
              <a:solidFill>
                <a:schemeClr val="dk1"/>
              </a:solidFill>
              <a:latin typeface="Cairo"/>
              <a:ea typeface="Cairo"/>
              <a:cs typeface="Cairo"/>
              <a:sym typeface="Cairo"/>
            </a:endParaRPr>
          </a:p>
        </p:txBody>
      </p:sp>
      <p:pic>
        <p:nvPicPr>
          <p:cNvPr id="754" name="Google Shape;754;p75"/>
          <p:cNvPicPr preferRelativeResize="0"/>
          <p:nvPr/>
        </p:nvPicPr>
        <p:blipFill>
          <a:blip r:embed="rId3">
            <a:alphaModFix/>
          </a:blip>
          <a:stretch>
            <a:fillRect/>
          </a:stretch>
        </p:blipFill>
        <p:spPr>
          <a:xfrm>
            <a:off x="926680" y="1717300"/>
            <a:ext cx="3145024" cy="1293875"/>
          </a:xfrm>
          <a:prstGeom prst="rect">
            <a:avLst/>
          </a:prstGeom>
          <a:noFill/>
          <a:ln>
            <a:noFill/>
          </a:ln>
        </p:spPr>
      </p:pic>
      <p:pic>
        <p:nvPicPr>
          <p:cNvPr id="755" name="Google Shape;755;p75"/>
          <p:cNvPicPr preferRelativeResize="0"/>
          <p:nvPr/>
        </p:nvPicPr>
        <p:blipFill>
          <a:blip r:embed="rId4">
            <a:alphaModFix/>
          </a:blip>
          <a:stretch>
            <a:fillRect/>
          </a:stretch>
        </p:blipFill>
        <p:spPr>
          <a:xfrm>
            <a:off x="5096450" y="1717300"/>
            <a:ext cx="3539100" cy="1087175"/>
          </a:xfrm>
          <a:prstGeom prst="rect">
            <a:avLst/>
          </a:prstGeom>
          <a:noFill/>
          <a:ln>
            <a:noFill/>
          </a:ln>
        </p:spPr>
      </p:pic>
      <p:pic>
        <p:nvPicPr>
          <p:cNvPr id="756" name="Google Shape;756;p75"/>
          <p:cNvPicPr preferRelativeResize="0"/>
          <p:nvPr/>
        </p:nvPicPr>
        <p:blipFill>
          <a:blip r:embed="rId5">
            <a:alphaModFix/>
          </a:blip>
          <a:stretch>
            <a:fillRect/>
          </a:stretch>
        </p:blipFill>
        <p:spPr>
          <a:xfrm>
            <a:off x="5501500" y="3797629"/>
            <a:ext cx="1336850" cy="758147"/>
          </a:xfrm>
          <a:prstGeom prst="rect">
            <a:avLst/>
          </a:prstGeom>
          <a:noFill/>
          <a:ln>
            <a:noFill/>
          </a:ln>
        </p:spPr>
      </p:pic>
      <p:pic>
        <p:nvPicPr>
          <p:cNvPr id="757" name="Google Shape;757;p75"/>
          <p:cNvPicPr preferRelativeResize="0"/>
          <p:nvPr/>
        </p:nvPicPr>
        <p:blipFill>
          <a:blip r:embed="rId6">
            <a:alphaModFix/>
          </a:blip>
          <a:stretch>
            <a:fillRect/>
          </a:stretch>
        </p:blipFill>
        <p:spPr>
          <a:xfrm>
            <a:off x="2962150" y="3710752"/>
            <a:ext cx="1012189" cy="758150"/>
          </a:xfrm>
          <a:prstGeom prst="rect">
            <a:avLst/>
          </a:prstGeom>
          <a:noFill/>
          <a:ln>
            <a:noFill/>
          </a:ln>
        </p:spPr>
      </p:pic>
      <p:pic>
        <p:nvPicPr>
          <p:cNvPr id="758" name="Google Shape;758;p75"/>
          <p:cNvPicPr preferRelativeResize="0"/>
          <p:nvPr/>
        </p:nvPicPr>
        <p:blipFill>
          <a:blip r:embed="rId7">
            <a:alphaModFix/>
          </a:blip>
          <a:stretch>
            <a:fillRect/>
          </a:stretch>
        </p:blipFill>
        <p:spPr>
          <a:xfrm>
            <a:off x="4734750" y="3226600"/>
            <a:ext cx="703325" cy="703325"/>
          </a:xfrm>
          <a:prstGeom prst="rect">
            <a:avLst/>
          </a:prstGeom>
          <a:noFill/>
          <a:ln>
            <a:noFill/>
          </a:ln>
        </p:spPr>
      </p:pic>
      <p:pic>
        <p:nvPicPr>
          <p:cNvPr id="759" name="Google Shape;759;p75"/>
          <p:cNvPicPr preferRelativeResize="0"/>
          <p:nvPr/>
        </p:nvPicPr>
        <p:blipFill>
          <a:blip r:embed="rId8">
            <a:alphaModFix/>
          </a:blip>
          <a:stretch>
            <a:fillRect/>
          </a:stretch>
        </p:blipFill>
        <p:spPr>
          <a:xfrm>
            <a:off x="4209475" y="4352050"/>
            <a:ext cx="1056909" cy="70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Technologies</a:t>
            </a:r>
            <a:endParaRPr/>
          </a:p>
        </p:txBody>
      </p:sp>
      <p:pic>
        <p:nvPicPr>
          <p:cNvPr id="765" name="Google Shape;765;p76"/>
          <p:cNvPicPr preferRelativeResize="0"/>
          <p:nvPr/>
        </p:nvPicPr>
        <p:blipFill>
          <a:blip r:embed="rId3">
            <a:alphaModFix/>
          </a:blip>
          <a:stretch>
            <a:fillRect/>
          </a:stretch>
        </p:blipFill>
        <p:spPr>
          <a:xfrm>
            <a:off x="490150" y="1540550"/>
            <a:ext cx="2733675" cy="1676400"/>
          </a:xfrm>
          <a:prstGeom prst="rect">
            <a:avLst/>
          </a:prstGeom>
          <a:noFill/>
          <a:ln>
            <a:noFill/>
          </a:ln>
        </p:spPr>
      </p:pic>
      <p:pic>
        <p:nvPicPr>
          <p:cNvPr id="766" name="Google Shape;766;p76"/>
          <p:cNvPicPr preferRelativeResize="0"/>
          <p:nvPr/>
        </p:nvPicPr>
        <p:blipFill>
          <a:blip r:embed="rId4">
            <a:alphaModFix/>
          </a:blip>
          <a:stretch>
            <a:fillRect/>
          </a:stretch>
        </p:blipFill>
        <p:spPr>
          <a:xfrm>
            <a:off x="3897325" y="1300650"/>
            <a:ext cx="1950625" cy="1562050"/>
          </a:xfrm>
          <a:prstGeom prst="rect">
            <a:avLst/>
          </a:prstGeom>
          <a:noFill/>
          <a:ln>
            <a:noFill/>
          </a:ln>
        </p:spPr>
      </p:pic>
      <p:pic>
        <p:nvPicPr>
          <p:cNvPr id="767" name="Google Shape;767;p76"/>
          <p:cNvPicPr preferRelativeResize="0"/>
          <p:nvPr/>
        </p:nvPicPr>
        <p:blipFill>
          <a:blip r:embed="rId5">
            <a:alphaModFix/>
          </a:blip>
          <a:stretch>
            <a:fillRect/>
          </a:stretch>
        </p:blipFill>
        <p:spPr>
          <a:xfrm>
            <a:off x="1985925" y="3416275"/>
            <a:ext cx="2351314" cy="1428750"/>
          </a:xfrm>
          <a:prstGeom prst="rect">
            <a:avLst/>
          </a:prstGeom>
          <a:noFill/>
          <a:ln>
            <a:noFill/>
          </a:ln>
        </p:spPr>
      </p:pic>
      <p:pic>
        <p:nvPicPr>
          <p:cNvPr id="768" name="Google Shape;768;p76"/>
          <p:cNvPicPr preferRelativeResize="0"/>
          <p:nvPr/>
        </p:nvPicPr>
        <p:blipFill>
          <a:blip r:embed="rId6">
            <a:alphaModFix/>
          </a:blip>
          <a:stretch>
            <a:fillRect/>
          </a:stretch>
        </p:blipFill>
        <p:spPr>
          <a:xfrm>
            <a:off x="5358139" y="3101950"/>
            <a:ext cx="2619375" cy="1743075"/>
          </a:xfrm>
          <a:prstGeom prst="rect">
            <a:avLst/>
          </a:prstGeom>
          <a:noFill/>
          <a:ln>
            <a:noFill/>
          </a:ln>
        </p:spPr>
      </p:pic>
      <p:pic>
        <p:nvPicPr>
          <p:cNvPr id="769" name="Google Shape;769;p76"/>
          <p:cNvPicPr preferRelativeResize="0"/>
          <p:nvPr/>
        </p:nvPicPr>
        <p:blipFill>
          <a:blip r:embed="rId7">
            <a:alphaModFix/>
          </a:blip>
          <a:stretch>
            <a:fillRect/>
          </a:stretch>
        </p:blipFill>
        <p:spPr>
          <a:xfrm>
            <a:off x="6230850" y="1300650"/>
            <a:ext cx="2778950" cy="138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77"/>
          <p:cNvPicPr preferRelativeResize="0"/>
          <p:nvPr/>
        </p:nvPicPr>
        <p:blipFill>
          <a:blip r:embed="rId3">
            <a:alphaModFix/>
          </a:blip>
          <a:stretch>
            <a:fillRect/>
          </a:stretch>
        </p:blipFill>
        <p:spPr>
          <a:xfrm>
            <a:off x="244650" y="2523100"/>
            <a:ext cx="1559976" cy="2339950"/>
          </a:xfrm>
          <a:prstGeom prst="rect">
            <a:avLst/>
          </a:prstGeom>
          <a:noFill/>
          <a:ln>
            <a:noFill/>
          </a:ln>
        </p:spPr>
      </p:pic>
      <p:pic>
        <p:nvPicPr>
          <p:cNvPr id="775" name="Google Shape;775;p77"/>
          <p:cNvPicPr preferRelativeResize="0"/>
          <p:nvPr/>
        </p:nvPicPr>
        <p:blipFill>
          <a:blip r:embed="rId4">
            <a:alphaModFix/>
          </a:blip>
          <a:stretch>
            <a:fillRect/>
          </a:stretch>
        </p:blipFill>
        <p:spPr>
          <a:xfrm>
            <a:off x="1941100" y="3073527"/>
            <a:ext cx="2812874" cy="1089650"/>
          </a:xfrm>
          <a:prstGeom prst="rect">
            <a:avLst/>
          </a:prstGeom>
          <a:noFill/>
          <a:ln>
            <a:noFill/>
          </a:ln>
        </p:spPr>
      </p:pic>
      <p:pic>
        <p:nvPicPr>
          <p:cNvPr id="776" name="Google Shape;776;p77"/>
          <p:cNvPicPr preferRelativeResize="0"/>
          <p:nvPr/>
        </p:nvPicPr>
        <p:blipFill>
          <a:blip r:embed="rId5">
            <a:alphaModFix/>
          </a:blip>
          <a:stretch>
            <a:fillRect/>
          </a:stretch>
        </p:blipFill>
        <p:spPr>
          <a:xfrm>
            <a:off x="6448449" y="4239375"/>
            <a:ext cx="2209800" cy="523875"/>
          </a:xfrm>
          <a:prstGeom prst="rect">
            <a:avLst/>
          </a:prstGeom>
          <a:noFill/>
          <a:ln>
            <a:noFill/>
          </a:ln>
        </p:spPr>
      </p:pic>
      <p:pic>
        <p:nvPicPr>
          <p:cNvPr id="777" name="Google Shape;777;p77"/>
          <p:cNvPicPr preferRelativeResize="0"/>
          <p:nvPr/>
        </p:nvPicPr>
        <p:blipFill>
          <a:blip r:embed="rId6">
            <a:alphaModFix/>
          </a:blip>
          <a:stretch>
            <a:fillRect/>
          </a:stretch>
        </p:blipFill>
        <p:spPr>
          <a:xfrm>
            <a:off x="1973525" y="2523088"/>
            <a:ext cx="4306025" cy="339950"/>
          </a:xfrm>
          <a:prstGeom prst="rect">
            <a:avLst/>
          </a:prstGeom>
          <a:noFill/>
          <a:ln>
            <a:noFill/>
          </a:ln>
        </p:spPr>
      </p:pic>
      <p:pic>
        <p:nvPicPr>
          <p:cNvPr id="778" name="Google Shape;778;p77"/>
          <p:cNvPicPr preferRelativeResize="0"/>
          <p:nvPr/>
        </p:nvPicPr>
        <p:blipFill>
          <a:blip r:embed="rId7">
            <a:alphaModFix/>
          </a:blip>
          <a:stretch>
            <a:fillRect/>
          </a:stretch>
        </p:blipFill>
        <p:spPr>
          <a:xfrm>
            <a:off x="2044424" y="4239377"/>
            <a:ext cx="2494700" cy="623675"/>
          </a:xfrm>
          <a:prstGeom prst="rect">
            <a:avLst/>
          </a:prstGeom>
          <a:noFill/>
          <a:ln>
            <a:noFill/>
          </a:ln>
        </p:spPr>
      </p:pic>
      <p:pic>
        <p:nvPicPr>
          <p:cNvPr id="779" name="Google Shape;779;p77"/>
          <p:cNvPicPr preferRelativeResize="0"/>
          <p:nvPr/>
        </p:nvPicPr>
        <p:blipFill>
          <a:blip r:embed="rId8">
            <a:alphaModFix/>
          </a:blip>
          <a:stretch>
            <a:fillRect/>
          </a:stretch>
        </p:blipFill>
        <p:spPr>
          <a:xfrm>
            <a:off x="6448450" y="2707774"/>
            <a:ext cx="2273675" cy="1268750"/>
          </a:xfrm>
          <a:prstGeom prst="rect">
            <a:avLst/>
          </a:prstGeom>
          <a:noFill/>
          <a:ln>
            <a:noFill/>
          </a:ln>
        </p:spPr>
      </p:pic>
      <p:pic>
        <p:nvPicPr>
          <p:cNvPr id="780" name="Google Shape;780;p77"/>
          <p:cNvPicPr preferRelativeResize="0"/>
          <p:nvPr/>
        </p:nvPicPr>
        <p:blipFill>
          <a:blip r:embed="rId9">
            <a:alphaModFix/>
          </a:blip>
          <a:stretch>
            <a:fillRect/>
          </a:stretch>
        </p:blipFill>
        <p:spPr>
          <a:xfrm>
            <a:off x="4890450" y="3036498"/>
            <a:ext cx="1301675" cy="1826550"/>
          </a:xfrm>
          <a:prstGeom prst="rect">
            <a:avLst/>
          </a:prstGeom>
          <a:noFill/>
          <a:ln>
            <a:noFill/>
          </a:ln>
        </p:spPr>
      </p:pic>
      <p:sp>
        <p:nvSpPr>
          <p:cNvPr id="781" name="Google Shape;78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Rising Concerns</a:t>
            </a:r>
            <a:endParaRPr/>
          </a:p>
        </p:txBody>
      </p:sp>
      <p:sp>
        <p:nvSpPr>
          <p:cNvPr id="782" name="Google Shape;782;p77"/>
          <p:cNvSpPr txBox="1"/>
          <p:nvPr>
            <p:ph idx="1" type="body"/>
          </p:nvPr>
        </p:nvSpPr>
        <p:spPr>
          <a:xfrm>
            <a:off x="720000" y="1136972"/>
            <a:ext cx="7704000" cy="1133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t>How can we design AI and emerging tech in a way that minimizes these unintended negative impacts?</a:t>
            </a:r>
            <a:endParaRPr sz="1600"/>
          </a:p>
          <a:p>
            <a:pPr indent="-330200" lvl="0" marL="457200" rtl="0" algn="l">
              <a:lnSpc>
                <a:spcPct val="150000"/>
              </a:lnSpc>
              <a:spcBef>
                <a:spcPts val="0"/>
              </a:spcBef>
              <a:spcAft>
                <a:spcPts val="0"/>
              </a:spcAft>
              <a:buSzPts val="1600"/>
              <a:buAutoNum type="arabicPeriod"/>
            </a:pPr>
            <a:r>
              <a:rPr lang="en" sz="1600"/>
              <a:t>How do you think we can balance innovation with safeguards to protect users?</a:t>
            </a:r>
            <a:endParaRPr sz="1600"/>
          </a:p>
          <a:p>
            <a:pPr indent="0" lvl="0" marL="0" rtl="0" algn="l">
              <a:lnSpc>
                <a:spcPct val="150000"/>
              </a:lnSpc>
              <a:spcBef>
                <a:spcPts val="0"/>
              </a:spcBef>
              <a:spcAft>
                <a:spcPts val="0"/>
              </a:spcAft>
              <a:buNone/>
            </a:pPr>
            <a:r>
              <a:t/>
            </a:r>
            <a:endParaRPr sz="1600"/>
          </a:p>
        </p:txBody>
      </p:sp>
      <p:pic>
        <p:nvPicPr>
          <p:cNvPr descr="Made by a fellow teacher :)&#10;2 Minute Timer: Cute Pencil Background&#10;No Alarm Sound at End, No Music" id="783" name="Google Shape;783;p77" title="2 Minute Cute Back to School Timer (Silent)">
            <a:hlinkClick r:id="rId10"/>
          </p:cNvPr>
          <p:cNvPicPr preferRelativeResize="0"/>
          <p:nvPr/>
        </p:nvPicPr>
        <p:blipFill>
          <a:blip r:embed="rId11">
            <a:alphaModFix/>
          </a:blip>
          <a:stretch>
            <a:fillRect/>
          </a:stretch>
        </p:blipFill>
        <p:spPr>
          <a:xfrm>
            <a:off x="7270750" y="222578"/>
            <a:ext cx="1301675" cy="732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78"/>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789" name="Google Shape;789;p78"/>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0" name="Google Shape;790;p78"/>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791" name="Google Shape;791;p78"/>
          <p:cNvGrpSpPr/>
          <p:nvPr/>
        </p:nvGrpSpPr>
        <p:grpSpPr>
          <a:xfrm rot="756538">
            <a:off x="5159567" y="-1610422"/>
            <a:ext cx="4574157" cy="3479412"/>
            <a:chOff x="1522650" y="1117750"/>
            <a:chExt cx="4574075" cy="3479350"/>
          </a:xfrm>
        </p:grpSpPr>
        <p:sp>
          <p:nvSpPr>
            <p:cNvPr id="792" name="Google Shape;792;p7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People’s Ideas for the Future</a:t>
            </a:r>
            <a:endParaRPr/>
          </a:p>
        </p:txBody>
      </p:sp>
      <p:pic>
        <p:nvPicPr>
          <p:cNvPr id="799" name="Google Shape;799;p79"/>
          <p:cNvPicPr preferRelativeResize="0"/>
          <p:nvPr/>
        </p:nvPicPr>
        <p:blipFill>
          <a:blip r:embed="rId3">
            <a:alphaModFix/>
          </a:blip>
          <a:stretch>
            <a:fillRect/>
          </a:stretch>
        </p:blipFill>
        <p:spPr>
          <a:xfrm>
            <a:off x="3086050" y="1363450"/>
            <a:ext cx="1743075" cy="2628900"/>
          </a:xfrm>
          <a:prstGeom prst="rect">
            <a:avLst/>
          </a:prstGeom>
          <a:noFill/>
          <a:ln>
            <a:noFill/>
          </a:ln>
        </p:spPr>
      </p:pic>
      <p:pic>
        <p:nvPicPr>
          <p:cNvPr id="800" name="Google Shape;800;p79"/>
          <p:cNvPicPr preferRelativeResize="0"/>
          <p:nvPr/>
        </p:nvPicPr>
        <p:blipFill>
          <a:blip r:embed="rId4">
            <a:alphaModFix/>
          </a:blip>
          <a:stretch>
            <a:fillRect/>
          </a:stretch>
        </p:blipFill>
        <p:spPr>
          <a:xfrm>
            <a:off x="6610525" y="2662088"/>
            <a:ext cx="2438400" cy="1876425"/>
          </a:xfrm>
          <a:prstGeom prst="rect">
            <a:avLst/>
          </a:prstGeom>
          <a:noFill/>
          <a:ln>
            <a:noFill/>
          </a:ln>
        </p:spPr>
      </p:pic>
      <p:pic>
        <p:nvPicPr>
          <p:cNvPr id="801" name="Google Shape;801;p79"/>
          <p:cNvPicPr preferRelativeResize="0"/>
          <p:nvPr/>
        </p:nvPicPr>
        <p:blipFill>
          <a:blip r:embed="rId5">
            <a:alphaModFix/>
          </a:blip>
          <a:stretch>
            <a:fillRect/>
          </a:stretch>
        </p:blipFill>
        <p:spPr>
          <a:xfrm>
            <a:off x="5377175" y="1160475"/>
            <a:ext cx="1981200" cy="2305050"/>
          </a:xfrm>
          <a:prstGeom prst="rect">
            <a:avLst/>
          </a:prstGeom>
          <a:noFill/>
          <a:ln>
            <a:noFill/>
          </a:ln>
        </p:spPr>
      </p:pic>
      <p:pic>
        <p:nvPicPr>
          <p:cNvPr id="802" name="Google Shape;802;p79"/>
          <p:cNvPicPr preferRelativeResize="0"/>
          <p:nvPr/>
        </p:nvPicPr>
        <p:blipFill>
          <a:blip r:embed="rId6">
            <a:alphaModFix/>
          </a:blip>
          <a:stretch>
            <a:fillRect/>
          </a:stretch>
        </p:blipFill>
        <p:spPr>
          <a:xfrm>
            <a:off x="1237275" y="3398450"/>
            <a:ext cx="2433825" cy="1619600"/>
          </a:xfrm>
          <a:prstGeom prst="rect">
            <a:avLst/>
          </a:prstGeom>
          <a:noFill/>
          <a:ln>
            <a:noFill/>
          </a:ln>
        </p:spPr>
      </p:pic>
      <p:pic>
        <p:nvPicPr>
          <p:cNvPr id="803" name="Google Shape;803;p79"/>
          <p:cNvPicPr preferRelativeResize="0"/>
          <p:nvPr/>
        </p:nvPicPr>
        <p:blipFill>
          <a:blip r:embed="rId7">
            <a:alphaModFix/>
          </a:blip>
          <a:stretch>
            <a:fillRect/>
          </a:stretch>
        </p:blipFill>
        <p:spPr>
          <a:xfrm>
            <a:off x="297150" y="1639938"/>
            <a:ext cx="1784266" cy="207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Goals</a:t>
            </a:r>
            <a:endParaRPr/>
          </a:p>
        </p:txBody>
      </p:sp>
      <p:sp>
        <p:nvSpPr>
          <p:cNvPr id="498" name="Google Shape;498;p53"/>
          <p:cNvSpPr txBox="1"/>
          <p:nvPr>
            <p:ph idx="1" type="body"/>
          </p:nvPr>
        </p:nvSpPr>
        <p:spPr>
          <a:xfrm>
            <a:off x="720000" y="1090196"/>
            <a:ext cx="7704000" cy="32349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Why is understanding the history of HCI important?</a:t>
            </a:r>
            <a:endParaRPr sz="2100"/>
          </a:p>
          <a:p>
            <a:pPr indent="-361950" lvl="0" marL="457200" rtl="0" algn="l">
              <a:lnSpc>
                <a:spcPct val="150000"/>
              </a:lnSpc>
              <a:spcBef>
                <a:spcPts val="0"/>
              </a:spcBef>
              <a:spcAft>
                <a:spcPts val="0"/>
              </a:spcAft>
              <a:buSzPts val="2100"/>
              <a:buChar char="●"/>
            </a:pPr>
            <a:r>
              <a:rPr lang="en" sz="2100"/>
              <a:t>How was HCI historically studied?</a:t>
            </a:r>
            <a:endParaRPr sz="2100"/>
          </a:p>
          <a:p>
            <a:pPr indent="-361950" lvl="0" marL="457200" rtl="0" algn="l">
              <a:lnSpc>
                <a:spcPct val="150000"/>
              </a:lnSpc>
              <a:spcBef>
                <a:spcPts val="0"/>
              </a:spcBef>
              <a:spcAft>
                <a:spcPts val="0"/>
              </a:spcAft>
              <a:buSzPts val="2100"/>
              <a:buChar char="●"/>
            </a:pPr>
            <a:r>
              <a:rPr lang="en" sz="2100"/>
              <a:t>How does HCI’s history shape its present/future? </a:t>
            </a:r>
            <a:endParaRPr sz="2100"/>
          </a:p>
          <a:p>
            <a:pPr indent="-361950" lvl="0" marL="457200" rtl="0" algn="l">
              <a:lnSpc>
                <a:spcPct val="150000"/>
              </a:lnSpc>
              <a:spcBef>
                <a:spcPts val="0"/>
              </a:spcBef>
              <a:spcAft>
                <a:spcPts val="0"/>
              </a:spcAft>
              <a:buSzPts val="2100"/>
              <a:buChar char="●"/>
            </a:pPr>
            <a:r>
              <a:rPr lang="en" sz="2100"/>
              <a:t>How do HCI goals change with time?</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809" name="Google Shape;809;p80"/>
          <p:cNvSpPr txBox="1"/>
          <p:nvPr>
            <p:ph idx="1" type="body"/>
          </p:nvPr>
        </p:nvSpPr>
        <p:spPr>
          <a:xfrm>
            <a:off x="720000" y="1205676"/>
            <a:ext cx="7704000" cy="1650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What are some technologies that you think we will have in the future or that you hope to see?</a:t>
            </a:r>
            <a:endParaRPr sz="1800"/>
          </a:p>
          <a:p>
            <a:pPr indent="-342900" lvl="0" marL="457200" rtl="0" algn="l">
              <a:lnSpc>
                <a:spcPct val="150000"/>
              </a:lnSpc>
              <a:spcBef>
                <a:spcPts val="0"/>
              </a:spcBef>
              <a:spcAft>
                <a:spcPts val="0"/>
              </a:spcAft>
              <a:buSzPts val="1800"/>
              <a:buAutoNum type="arabicPeriod"/>
            </a:pPr>
            <a:r>
              <a:rPr lang="en" sz="1800"/>
              <a:t>How will these technologies change the goals and definition of HCI?</a:t>
            </a:r>
            <a:endParaRPr sz="1800"/>
          </a:p>
          <a:p>
            <a:pPr indent="0" lvl="0" marL="45720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p:txBody>
      </p:sp>
      <p:pic>
        <p:nvPicPr>
          <p:cNvPr descr="Made by a fellow teacher :)&#10;2 Minute Timer: Cute Pencil Background&#10;No Alarm Sound at End, No Music" id="810" name="Google Shape;810;p80" title="2 Minute Cute Back to School Timer (Silent)">
            <a:hlinkClick r:id="rId3"/>
          </p:cNvPr>
          <p:cNvPicPr preferRelativeResize="0"/>
          <p:nvPr/>
        </p:nvPicPr>
        <p:blipFill>
          <a:blip r:embed="rId4">
            <a:alphaModFix/>
          </a:blip>
          <a:stretch>
            <a:fillRect/>
          </a:stretch>
        </p:blipFill>
        <p:spPr>
          <a:xfrm>
            <a:off x="2694925" y="2738675"/>
            <a:ext cx="3776575" cy="212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4"/>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504" name="Google Shape;504;p54"/>
          <p:cNvSpPr txBox="1"/>
          <p:nvPr>
            <p:ph type="title"/>
          </p:nvPr>
        </p:nvSpPr>
        <p:spPr>
          <a:xfrm>
            <a:off x="4047175" y="2388500"/>
            <a:ext cx="49491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HCI?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54"/>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506" name="Google Shape;506;p54"/>
          <p:cNvGrpSpPr/>
          <p:nvPr/>
        </p:nvGrpSpPr>
        <p:grpSpPr>
          <a:xfrm rot="756538">
            <a:off x="5159567" y="-1610422"/>
            <a:ext cx="4574157" cy="3479412"/>
            <a:chOff x="1522650" y="1117750"/>
            <a:chExt cx="4574075" cy="3479350"/>
          </a:xfrm>
        </p:grpSpPr>
        <p:sp>
          <p:nvSpPr>
            <p:cNvPr id="507" name="Google Shape;507;p5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HCI?</a:t>
            </a:r>
            <a:endParaRPr/>
          </a:p>
        </p:txBody>
      </p:sp>
      <p:sp>
        <p:nvSpPr>
          <p:cNvPr id="514" name="Google Shape;514;p55"/>
          <p:cNvSpPr txBox="1"/>
          <p:nvPr>
            <p:ph idx="1" type="body"/>
          </p:nvPr>
        </p:nvSpPr>
        <p:spPr>
          <a:xfrm>
            <a:off x="720000" y="1090212"/>
            <a:ext cx="7704000" cy="1657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What is HCI?</a:t>
            </a:r>
            <a:endParaRPr sz="1800"/>
          </a:p>
          <a:p>
            <a:pPr indent="-342900" lvl="0" marL="457200" rtl="0" algn="l">
              <a:lnSpc>
                <a:spcPct val="150000"/>
              </a:lnSpc>
              <a:spcBef>
                <a:spcPts val="0"/>
              </a:spcBef>
              <a:spcAft>
                <a:spcPts val="0"/>
              </a:spcAft>
              <a:buSzPts val="1800"/>
              <a:buAutoNum type="arabicPeriod"/>
            </a:pPr>
            <a:r>
              <a:rPr lang="en" sz="1800"/>
              <a:t>Why do we need this field?</a:t>
            </a:r>
            <a:endParaRPr sz="1800"/>
          </a:p>
          <a:p>
            <a:pPr indent="0" lvl="0" marL="45720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Formally, HCI is…</a:t>
            </a:r>
            <a:endParaRPr/>
          </a:p>
        </p:txBody>
      </p:sp>
      <p:sp>
        <p:nvSpPr>
          <p:cNvPr id="520" name="Google Shape;520;p56"/>
          <p:cNvSpPr txBox="1"/>
          <p:nvPr>
            <p:ph idx="1" type="body"/>
          </p:nvPr>
        </p:nvSpPr>
        <p:spPr>
          <a:xfrm>
            <a:off x="720000" y="1494559"/>
            <a:ext cx="7704000" cy="19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Human–computer interaction (HCI) is research in the design and the use of computer technology, which focuses on the interfaces between people (users) and computers.</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57"/>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526" name="Google Shape;526;p57"/>
          <p:cNvSpPr txBox="1"/>
          <p:nvPr>
            <p:ph type="title"/>
          </p:nvPr>
        </p:nvSpPr>
        <p:spPr>
          <a:xfrm>
            <a:off x="4047175" y="2388500"/>
            <a:ext cx="49491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HCI in the Past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7" name="Google Shape;527;p57"/>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528" name="Google Shape;528;p57"/>
          <p:cNvGrpSpPr/>
          <p:nvPr/>
        </p:nvGrpSpPr>
        <p:grpSpPr>
          <a:xfrm rot="756538">
            <a:off x="5159567" y="-1610422"/>
            <a:ext cx="4574157" cy="3479412"/>
            <a:chOff x="1522650" y="1117750"/>
            <a:chExt cx="4574075" cy="3479350"/>
          </a:xfrm>
        </p:grpSpPr>
        <p:sp>
          <p:nvSpPr>
            <p:cNvPr id="529" name="Google Shape;529;p5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txBox="1"/>
          <p:nvPr>
            <p:ph idx="1" type="subTitle"/>
          </p:nvPr>
        </p:nvSpPr>
        <p:spPr>
          <a:xfrm>
            <a:off x="2459304" y="2904113"/>
            <a:ext cx="3097500" cy="18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8"/>
          <p:cNvSpPr txBox="1"/>
          <p:nvPr>
            <p:ph idx="4" type="subTitle"/>
          </p:nvPr>
        </p:nvSpPr>
        <p:spPr>
          <a:xfrm>
            <a:off x="2459305" y="2375401"/>
            <a:ext cx="3097500" cy="54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58"/>
          <p:cNvPicPr preferRelativeResize="0"/>
          <p:nvPr/>
        </p:nvPicPr>
        <p:blipFill>
          <a:blip r:embed="rId3">
            <a:alphaModFix/>
          </a:blip>
          <a:stretch>
            <a:fillRect/>
          </a:stretch>
        </p:blipFill>
        <p:spPr>
          <a:xfrm>
            <a:off x="1411876" y="913786"/>
            <a:ext cx="6226172" cy="3469067"/>
          </a:xfrm>
          <a:prstGeom prst="rect">
            <a:avLst/>
          </a:prstGeom>
          <a:noFill/>
          <a:ln>
            <a:noFill/>
          </a:ln>
        </p:spPr>
      </p:pic>
      <p:pic>
        <p:nvPicPr>
          <p:cNvPr id="539" name="Google Shape;539;p58"/>
          <p:cNvPicPr preferRelativeResize="0"/>
          <p:nvPr/>
        </p:nvPicPr>
        <p:blipFill>
          <a:blip r:embed="rId4">
            <a:alphaModFix/>
          </a:blip>
          <a:stretch>
            <a:fillRect/>
          </a:stretch>
        </p:blipFill>
        <p:spPr>
          <a:xfrm>
            <a:off x="1411881" y="568447"/>
            <a:ext cx="6226168" cy="41597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9"/>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9"/>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9"/>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59"/>
          <p:cNvPicPr preferRelativeResize="0"/>
          <p:nvPr/>
        </p:nvPicPr>
        <p:blipFill>
          <a:blip r:embed="rId3">
            <a:alphaModFix/>
          </a:blip>
          <a:stretch>
            <a:fillRect/>
          </a:stretch>
        </p:blipFill>
        <p:spPr>
          <a:xfrm>
            <a:off x="652301" y="786463"/>
            <a:ext cx="7688624" cy="3570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